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7"/>
  </p:notesMasterIdLst>
  <p:sldIdLst>
    <p:sldId id="465" r:id="rId2"/>
    <p:sldId id="471" r:id="rId3"/>
    <p:sldId id="470" r:id="rId4"/>
    <p:sldId id="472" r:id="rId5"/>
    <p:sldId id="476" r:id="rId6"/>
    <p:sldId id="477" r:id="rId7"/>
    <p:sldId id="480" r:id="rId8"/>
    <p:sldId id="481" r:id="rId9"/>
    <p:sldId id="467" r:id="rId10"/>
    <p:sldId id="482" r:id="rId11"/>
    <p:sldId id="483" r:id="rId12"/>
    <p:sldId id="484" r:id="rId13"/>
    <p:sldId id="485" r:id="rId14"/>
    <p:sldId id="473" r:id="rId15"/>
    <p:sldId id="474" r:id="rId16"/>
    <p:sldId id="475" r:id="rId17"/>
    <p:sldId id="478" r:id="rId18"/>
    <p:sldId id="299" r:id="rId19"/>
    <p:sldId id="516" r:id="rId20"/>
    <p:sldId id="479" r:id="rId21"/>
    <p:sldId id="301" r:id="rId22"/>
    <p:sldId id="302" r:id="rId23"/>
    <p:sldId id="303" r:id="rId24"/>
    <p:sldId id="304" r:id="rId25"/>
    <p:sldId id="314" r:id="rId26"/>
    <p:sldId id="305" r:id="rId27"/>
    <p:sldId id="306" r:id="rId28"/>
    <p:sldId id="310" r:id="rId29"/>
    <p:sldId id="315" r:id="rId30"/>
    <p:sldId id="316" r:id="rId31"/>
    <p:sldId id="307" r:id="rId32"/>
    <p:sldId id="308" r:id="rId33"/>
    <p:sldId id="309" r:id="rId34"/>
    <p:sldId id="317" r:id="rId35"/>
    <p:sldId id="318" r:id="rId36"/>
    <p:sldId id="319" r:id="rId37"/>
    <p:sldId id="322" r:id="rId38"/>
    <p:sldId id="386" r:id="rId39"/>
    <p:sldId id="387" r:id="rId40"/>
    <p:sldId id="256" r:id="rId41"/>
    <p:sldId id="257" r:id="rId42"/>
    <p:sldId id="278" r:id="rId43"/>
    <p:sldId id="280" r:id="rId44"/>
    <p:sldId id="281" r:id="rId45"/>
    <p:sldId id="282" r:id="rId46"/>
    <p:sldId id="283" r:id="rId47"/>
    <p:sldId id="388" r:id="rId48"/>
    <p:sldId id="389" r:id="rId49"/>
    <p:sldId id="284" r:id="rId50"/>
    <p:sldId id="276" r:id="rId51"/>
    <p:sldId id="275" r:id="rId52"/>
    <p:sldId id="291" r:id="rId53"/>
    <p:sldId id="353" r:id="rId54"/>
    <p:sldId id="294" r:id="rId55"/>
    <p:sldId id="287" r:id="rId56"/>
    <p:sldId id="486" r:id="rId57"/>
    <p:sldId id="293" r:id="rId58"/>
    <p:sldId id="295" r:id="rId59"/>
    <p:sldId id="348" r:id="rId60"/>
    <p:sldId id="298" r:id="rId61"/>
    <p:sldId id="313" r:id="rId62"/>
    <p:sldId id="352" r:id="rId63"/>
    <p:sldId id="325" r:id="rId64"/>
    <p:sldId id="326" r:id="rId65"/>
    <p:sldId id="327" r:id="rId66"/>
    <p:sldId id="289" r:id="rId67"/>
    <p:sldId id="290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56" r:id="rId76"/>
    <p:sldId id="358" r:id="rId77"/>
    <p:sldId id="359" r:id="rId78"/>
    <p:sldId id="360" r:id="rId79"/>
    <p:sldId id="361" r:id="rId80"/>
    <p:sldId id="362" r:id="rId81"/>
    <p:sldId id="363" r:id="rId82"/>
    <p:sldId id="324" r:id="rId83"/>
    <p:sldId id="260" r:id="rId84"/>
    <p:sldId id="268" r:id="rId85"/>
    <p:sldId id="286" r:id="rId86"/>
    <p:sldId id="336" r:id="rId87"/>
    <p:sldId id="337" r:id="rId88"/>
    <p:sldId id="270" r:id="rId89"/>
    <p:sldId id="264" r:id="rId90"/>
    <p:sldId id="338" r:id="rId91"/>
    <p:sldId id="344" r:id="rId92"/>
    <p:sldId id="345" r:id="rId93"/>
    <p:sldId id="346" r:id="rId94"/>
    <p:sldId id="347" r:id="rId95"/>
    <p:sldId id="271" r:id="rId96"/>
    <p:sldId id="265" r:id="rId97"/>
    <p:sldId id="266" r:id="rId98"/>
    <p:sldId id="279" r:id="rId99"/>
    <p:sldId id="272" r:id="rId100"/>
    <p:sldId id="335" r:id="rId101"/>
    <p:sldId id="354" r:id="rId102"/>
    <p:sldId id="323" r:id="rId103"/>
    <p:sldId id="355" r:id="rId104"/>
    <p:sldId id="364" r:id="rId105"/>
    <p:sldId id="365" r:id="rId106"/>
    <p:sldId id="366" r:id="rId107"/>
    <p:sldId id="367" r:id="rId108"/>
    <p:sldId id="368" r:id="rId109"/>
    <p:sldId id="369" r:id="rId110"/>
    <p:sldId id="370" r:id="rId111"/>
    <p:sldId id="372" r:id="rId112"/>
    <p:sldId id="373" r:id="rId113"/>
    <p:sldId id="374" r:id="rId114"/>
    <p:sldId id="375" r:id="rId115"/>
    <p:sldId id="376" r:id="rId116"/>
    <p:sldId id="377" r:id="rId117"/>
    <p:sldId id="378" r:id="rId118"/>
    <p:sldId id="379" r:id="rId119"/>
    <p:sldId id="381" r:id="rId120"/>
    <p:sldId id="382" r:id="rId121"/>
    <p:sldId id="384" r:id="rId122"/>
    <p:sldId id="383" r:id="rId123"/>
    <p:sldId id="385" r:id="rId124"/>
    <p:sldId id="395" r:id="rId125"/>
    <p:sldId id="496" r:id="rId126"/>
    <p:sldId id="497" r:id="rId127"/>
    <p:sldId id="510" r:id="rId128"/>
    <p:sldId id="495" r:id="rId129"/>
    <p:sldId id="515" r:id="rId130"/>
    <p:sldId id="396" r:id="rId131"/>
    <p:sldId id="397" r:id="rId132"/>
    <p:sldId id="398" r:id="rId133"/>
    <p:sldId id="399" r:id="rId134"/>
    <p:sldId id="400" r:id="rId135"/>
    <p:sldId id="401" r:id="rId136"/>
    <p:sldId id="402" r:id="rId137"/>
    <p:sldId id="403" r:id="rId138"/>
    <p:sldId id="404" r:id="rId139"/>
    <p:sldId id="405" r:id="rId140"/>
    <p:sldId id="504" r:id="rId141"/>
    <p:sldId id="505" r:id="rId142"/>
    <p:sldId id="506" r:id="rId143"/>
    <p:sldId id="507" r:id="rId144"/>
    <p:sldId id="508" r:id="rId145"/>
    <p:sldId id="509" r:id="rId146"/>
    <p:sldId id="406" r:id="rId147"/>
    <p:sldId id="407" r:id="rId148"/>
    <p:sldId id="408" r:id="rId149"/>
    <p:sldId id="409" r:id="rId150"/>
    <p:sldId id="410" r:id="rId151"/>
    <p:sldId id="411" r:id="rId152"/>
    <p:sldId id="412" r:id="rId153"/>
    <p:sldId id="413" r:id="rId154"/>
    <p:sldId id="414" r:id="rId155"/>
    <p:sldId id="415" r:id="rId156"/>
    <p:sldId id="416" r:id="rId157"/>
    <p:sldId id="417" r:id="rId158"/>
    <p:sldId id="418" r:id="rId159"/>
    <p:sldId id="511" r:id="rId160"/>
    <p:sldId id="502" r:id="rId161"/>
    <p:sldId id="419" r:id="rId162"/>
    <p:sldId id="427" r:id="rId163"/>
    <p:sldId id="428" r:id="rId164"/>
    <p:sldId id="434" r:id="rId165"/>
    <p:sldId id="435" r:id="rId166"/>
    <p:sldId id="436" r:id="rId167"/>
    <p:sldId id="438" r:id="rId168"/>
    <p:sldId id="500" r:id="rId169"/>
    <p:sldId id="501" r:id="rId170"/>
    <p:sldId id="439" r:id="rId171"/>
    <p:sldId id="437" r:id="rId172"/>
    <p:sldId id="429" r:id="rId173"/>
    <p:sldId id="441" r:id="rId174"/>
    <p:sldId id="431" r:id="rId175"/>
    <p:sldId id="498" r:id="rId176"/>
    <p:sldId id="432" r:id="rId177"/>
    <p:sldId id="442" r:id="rId178"/>
    <p:sldId id="433" r:id="rId179"/>
    <p:sldId id="443" r:id="rId180"/>
    <p:sldId id="444" r:id="rId181"/>
    <p:sldId id="445" r:id="rId182"/>
    <p:sldId id="464" r:id="rId183"/>
    <p:sldId id="420" r:id="rId184"/>
    <p:sldId id="426" r:id="rId185"/>
    <p:sldId id="421" r:id="rId186"/>
    <p:sldId id="422" r:id="rId187"/>
    <p:sldId id="423" r:id="rId188"/>
    <p:sldId id="425" r:id="rId189"/>
    <p:sldId id="424" r:id="rId190"/>
    <p:sldId id="533" r:id="rId191"/>
    <p:sldId id="446" r:id="rId192"/>
    <p:sldId id="514" r:id="rId193"/>
    <p:sldId id="517" r:id="rId194"/>
    <p:sldId id="518" r:id="rId195"/>
    <p:sldId id="519" r:id="rId196"/>
    <p:sldId id="522" r:id="rId197"/>
    <p:sldId id="521" r:id="rId198"/>
    <p:sldId id="523" r:id="rId199"/>
    <p:sldId id="524" r:id="rId200"/>
    <p:sldId id="526" r:id="rId201"/>
    <p:sldId id="525" r:id="rId202"/>
    <p:sldId id="527" r:id="rId203"/>
    <p:sldId id="528" r:id="rId204"/>
    <p:sldId id="529" r:id="rId205"/>
    <p:sldId id="530" r:id="rId206"/>
    <p:sldId id="531" r:id="rId207"/>
    <p:sldId id="513" r:id="rId208"/>
    <p:sldId id="532" r:id="rId209"/>
    <p:sldId id="447" r:id="rId210"/>
    <p:sldId id="449" r:id="rId211"/>
    <p:sldId id="450" r:id="rId212"/>
    <p:sldId id="453" r:id="rId213"/>
    <p:sldId id="451" r:id="rId214"/>
    <p:sldId id="454" r:id="rId215"/>
    <p:sldId id="456" r:id="rId216"/>
    <p:sldId id="460" r:id="rId217"/>
    <p:sldId id="455" r:id="rId218"/>
    <p:sldId id="448" r:id="rId219"/>
    <p:sldId id="457" r:id="rId220"/>
    <p:sldId id="458" r:id="rId221"/>
    <p:sldId id="459" r:id="rId222"/>
    <p:sldId id="461" r:id="rId223"/>
    <p:sldId id="462" r:id="rId224"/>
    <p:sldId id="463" r:id="rId225"/>
    <p:sldId id="534" r:id="rId2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540" autoAdjust="0"/>
  </p:normalViewPr>
  <p:slideViewPr>
    <p:cSldViewPr snapToGrid="0" snapToObjects="1">
      <p:cViewPr varScale="1">
        <p:scale>
          <a:sx n="97" d="100"/>
          <a:sy n="97" d="100"/>
        </p:scale>
        <p:origin x="-12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notesMaster" Target="notesMasters/notesMaster1.xml"/><Relationship Id="rId228" Type="http://schemas.openxmlformats.org/officeDocument/2006/relationships/printerSettings" Target="printerSettings/printerSettings1.bin"/><Relationship Id="rId229" Type="http://schemas.openxmlformats.org/officeDocument/2006/relationships/presProps" Target="presProps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30" Type="http://schemas.openxmlformats.org/officeDocument/2006/relationships/viewProps" Target="viewProps.xml"/><Relationship Id="rId231" Type="http://schemas.openxmlformats.org/officeDocument/2006/relationships/theme" Target="theme/theme1.xml"/><Relationship Id="rId232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9D5E9-74C8-CB49-8002-2C3A4091EA1D}" type="datetimeFigureOut">
              <a:rPr lang="en-US" smtClean="0"/>
              <a:t>10/04/14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12F2C-D335-9E48-BAC4-815EBBB3A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05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2F2C-D335-9E48-BAC4-815EBBB3A2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82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2F2C-D335-9E48-BAC4-815EBBB3A28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43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2F2C-D335-9E48-BAC4-815EBBB3A28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67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2F2C-D335-9E48-BAC4-815EBBB3A284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43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2F2C-D335-9E48-BAC4-815EBBB3A284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43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2F2C-D335-9E48-BAC4-815EBBB3A284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36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2F2C-D335-9E48-BAC4-815EBBB3A284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97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2F2C-D335-9E48-BAC4-815EBBB3A284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29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2F2C-D335-9E48-BAC4-815EBBB3A284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17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99619F8-E617-6E47-BF8F-84186AFF1475}" type="slidenum">
              <a:rPr lang="en-US"/>
              <a:pPr eaLnBrk="1" hangingPunct="1"/>
              <a:t>140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58A9597-1AAF-6747-B13E-08838B8BB87B}" type="slidenum">
              <a:rPr lang="en-US"/>
              <a:pPr eaLnBrk="1" hangingPunct="1"/>
              <a:t>141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Independent		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Negotiable	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Valuable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Estimable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Sized appropriately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Small</a:t>
            </a:r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Testable	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2F2C-D335-9E48-BAC4-815EBBB3A28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46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524FFF5-16E4-F24A-8E72-946C7E82C2D7}" type="slidenum">
              <a:rPr lang="en-US"/>
              <a:pPr eaLnBrk="1" hangingPunct="1"/>
              <a:t>142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8972CD5-448E-8E46-90E9-0CFB1B503289}" type="slidenum">
              <a:rPr lang="en-US"/>
              <a:pPr eaLnBrk="1" hangingPunct="1"/>
              <a:t>143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B9C370C-4A69-C84B-90C1-777270D2335E}" type="slidenum">
              <a:rPr lang="en-US"/>
              <a:pPr eaLnBrk="1" hangingPunct="1"/>
              <a:t>144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99619F8-E617-6E47-BF8F-84186AFF1475}" type="slidenum">
              <a:rPr lang="en-US"/>
              <a:pPr eaLnBrk="1" hangingPunct="1"/>
              <a:t>145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2F2C-D335-9E48-BAC4-815EBBB3A284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43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2F2C-D335-9E48-BAC4-815EBBB3A284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221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2F2C-D335-9E48-BAC4-815EBBB3A284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436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2F2C-D335-9E48-BAC4-815EBBB3A284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769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2F2C-D335-9E48-BAC4-815EBBB3A284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11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2F2C-D335-9E48-BAC4-815EBBB3A28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12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2F2C-D335-9E48-BAC4-815EBBB3A28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12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2F2C-D335-9E48-BAC4-815EBBB3A28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43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2F2C-D335-9E48-BAC4-815EBBB3A28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43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2F2C-D335-9E48-BAC4-815EBBB3A28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67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2F2C-D335-9E48-BAC4-815EBBB3A28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67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2F2C-D335-9E48-BAC4-815EBBB3A28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19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38" descr="Kulmakuv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813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39" descr="Oy_logo__vaaka_E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6118225"/>
            <a:ext cx="28956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46" descr="m_group_generi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37288"/>
            <a:ext cx="5159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047"/>
          <p:cNvSpPr txBox="1">
            <a:spLocks noChangeArrowheads="1"/>
          </p:cNvSpPr>
          <p:nvPr/>
        </p:nvSpPr>
        <p:spPr bwMode="auto">
          <a:xfrm>
            <a:off x="1258888" y="6375400"/>
            <a:ext cx="20986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>
                <a:latin typeface="Courier New" charset="0"/>
                <a:ea typeface="+mn-ea"/>
                <a:cs typeface="+mn-cs"/>
              </a:rPr>
              <a:t>www.mgroup.oulu.fi</a:t>
            </a:r>
          </a:p>
        </p:txBody>
      </p:sp>
      <p:sp>
        <p:nvSpPr>
          <p:cNvPr id="307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4213" y="2565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GB"/>
          </a:p>
        </p:txBody>
      </p:sp>
      <p:sp>
        <p:nvSpPr>
          <p:cNvPr id="307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49725"/>
            <a:ext cx="6400800" cy="148907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s-ES_tradnl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210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92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8613" y="228600"/>
            <a:ext cx="1997075" cy="5867400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840413" cy="5867400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7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73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4430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12875"/>
            <a:ext cx="3917950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6150" y="1412875"/>
            <a:ext cx="3919538" cy="4683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13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3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41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6027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1852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_tradnl" noProof="0" smtClean="0"/>
              <a:t>Drag picture to placeholder or click icon to add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8856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smtClean="0"/>
              <a:t>Click to edit Master title style</a:t>
            </a: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12875"/>
            <a:ext cx="7989888" cy="468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GB"/>
          </a:p>
        </p:txBody>
      </p:sp>
      <p:pic>
        <p:nvPicPr>
          <p:cNvPr id="1028" name="Picture 16" descr="Oy_logo__vaaka_E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6118225"/>
            <a:ext cx="289560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18" descr="Kulmakuvi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813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3" descr="m_group_generic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37288"/>
            <a:ext cx="5159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" name="Text Box 24"/>
          <p:cNvSpPr txBox="1">
            <a:spLocks noChangeArrowheads="1"/>
          </p:cNvSpPr>
          <p:nvPr/>
        </p:nvSpPr>
        <p:spPr bwMode="auto">
          <a:xfrm>
            <a:off x="755576" y="6468104"/>
            <a:ext cx="195210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b="1" dirty="0" err="1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+mn-ea"/>
                <a:cs typeface="+mn-cs"/>
              </a:rPr>
              <a:t>www.oulu.fi</a:t>
            </a:r>
            <a:r>
              <a:rPr lang="en-US" sz="1200" b="1" dirty="0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+mn-ea"/>
                <a:cs typeface="+mn-cs"/>
              </a:rPr>
              <a:t>/</a:t>
            </a:r>
            <a:r>
              <a:rPr lang="en-US" sz="1200" b="1" dirty="0" err="1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+mn-ea"/>
                <a:cs typeface="+mn-cs"/>
              </a:rPr>
              <a:t>mgroup</a:t>
            </a:r>
            <a:r>
              <a:rPr lang="en-US" sz="1200" b="1" dirty="0" smtClean="0">
                <a:solidFill>
                  <a:schemeClr val="accent2">
                    <a:lumMod val="75000"/>
                  </a:schemeClr>
                </a:solidFill>
                <a:latin typeface="Courier New" charset="0"/>
                <a:ea typeface="+mn-ea"/>
                <a:cs typeface="+mn-cs"/>
              </a:rPr>
              <a:t>/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latin typeface="Courier New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Verdan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UT &amp; TDD Seminar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5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 smtClean="0"/>
              <a:t>What is unit testing?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177520" y="2917920"/>
            <a:ext cx="86302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The </a:t>
            </a:r>
            <a:r>
              <a:rPr lang="en-US" sz="2400" dirty="0"/>
              <a:t>stuff that somebody else </a:t>
            </a:r>
            <a:endParaRPr lang="en-US" sz="2400" dirty="0" smtClean="0"/>
          </a:p>
          <a:p>
            <a:pPr algn="ctr"/>
            <a:r>
              <a:rPr lang="en-US" sz="2400" dirty="0" smtClean="0"/>
              <a:t>does </a:t>
            </a:r>
            <a:r>
              <a:rPr lang="en-US" sz="2400" dirty="0">
                <a:solidFill>
                  <a:srgbClr val="00CC99"/>
                </a:solidFill>
              </a:rPr>
              <a:t>after</a:t>
            </a:r>
            <a:r>
              <a:rPr lang="en-US" sz="2400" dirty="0"/>
              <a:t> </a:t>
            </a:r>
            <a:r>
              <a:rPr lang="en-US" sz="2400" dirty="0" smtClean="0"/>
              <a:t>you are </a:t>
            </a:r>
            <a:r>
              <a:rPr lang="en-US" sz="2400" dirty="0"/>
              <a:t>done </a:t>
            </a:r>
            <a:r>
              <a:rPr lang="en-US" sz="2400" dirty="0" smtClean="0"/>
              <a:t>coding</a:t>
            </a:r>
          </a:p>
          <a:p>
            <a:pPr algn="ctr"/>
            <a:endParaRPr lang="en-US" sz="2400" dirty="0"/>
          </a:p>
          <a:p>
            <a:pPr algn="ctr"/>
            <a:r>
              <a:rPr lang="en-US" sz="2000" dirty="0" smtClean="0"/>
              <a:t>and/or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What you do with your code </a:t>
            </a:r>
            <a:r>
              <a:rPr lang="en-US" sz="2400" dirty="0" smtClean="0">
                <a:solidFill>
                  <a:srgbClr val="00CC99"/>
                </a:solidFill>
              </a:rPr>
              <a:t>after</a:t>
            </a:r>
            <a:r>
              <a:rPr lang="en-US" sz="2400" dirty="0" smtClean="0"/>
              <a:t> you are done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5865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Teardown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They are directed to </a:t>
            </a:r>
            <a:r>
              <a:rPr lang="en-US" u="sng" dirty="0" smtClean="0"/>
              <a:t>restore</a:t>
            </a:r>
            <a:r>
              <a:rPr lang="en-US" dirty="0" smtClean="0"/>
              <a:t> the environment to the same condition it was before running the tests</a:t>
            </a:r>
            <a:endParaRPr lang="en-US" i="1" dirty="0" smtClean="0"/>
          </a:p>
          <a:p>
            <a:r>
              <a:rPr lang="en-US" dirty="0" smtClean="0"/>
              <a:t>Defined using the annotations:</a:t>
            </a:r>
          </a:p>
          <a:p>
            <a:pPr marL="457200" lvl="1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@After</a:t>
            </a:r>
            <a:endParaRPr lang="en-US" sz="2400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sz="2400" dirty="0">
                <a:latin typeface="Courier New"/>
                <a:cs typeface="Courier New"/>
              </a:rPr>
              <a:t>public void &lt;</a:t>
            </a:r>
            <a:r>
              <a:rPr lang="en-US" sz="2400" i="1" dirty="0" err="1">
                <a:latin typeface="Courier New"/>
                <a:cs typeface="Courier New"/>
              </a:rPr>
              <a:t>methodName</a:t>
            </a:r>
            <a:r>
              <a:rPr lang="en-US" sz="2400" dirty="0">
                <a:latin typeface="Courier New"/>
                <a:cs typeface="Courier New"/>
              </a:rPr>
              <a:t>&gt;() { … }</a:t>
            </a:r>
          </a:p>
          <a:p>
            <a:pPr lvl="1">
              <a:buFontTx/>
              <a:buChar char="-"/>
            </a:pPr>
            <a:r>
              <a:rPr lang="en-US" dirty="0" smtClean="0"/>
              <a:t>or -</a:t>
            </a:r>
          </a:p>
          <a:p>
            <a:pPr marL="457200" lvl="1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@</a:t>
            </a:r>
            <a:r>
              <a:rPr lang="en-US" sz="2400" dirty="0" err="1" smtClean="0">
                <a:latin typeface="Courier New"/>
                <a:cs typeface="Courier New"/>
              </a:rPr>
              <a:t>AfterClass</a:t>
            </a:r>
            <a:endParaRPr lang="en-US" sz="24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static public void &lt;</a:t>
            </a:r>
            <a:r>
              <a:rPr lang="en-US" sz="2400" i="1" dirty="0" err="1" smtClean="0">
                <a:latin typeface="Courier New"/>
                <a:cs typeface="Courier New"/>
              </a:rPr>
              <a:t>methodName</a:t>
            </a:r>
            <a:r>
              <a:rPr lang="en-US" sz="2400" dirty="0" smtClean="0">
                <a:latin typeface="Courier New"/>
                <a:cs typeface="Courier New"/>
              </a:rPr>
              <a:t>&gt;() { … }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69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Teardown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They are directed to </a:t>
            </a:r>
            <a:r>
              <a:rPr lang="en-US" u="sng" dirty="0" smtClean="0"/>
              <a:t>restore</a:t>
            </a:r>
            <a:r>
              <a:rPr lang="en-US" dirty="0" smtClean="0"/>
              <a:t> the environment to the same condition it was before running the tests</a:t>
            </a:r>
            <a:endParaRPr lang="en-US" i="1" dirty="0" smtClean="0"/>
          </a:p>
          <a:p>
            <a:r>
              <a:rPr lang="en-US" dirty="0" smtClean="0"/>
              <a:t>Defined using the annotations:</a:t>
            </a:r>
          </a:p>
          <a:p>
            <a:pPr marL="457200" lvl="1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@After</a:t>
            </a:r>
            <a:endParaRPr lang="en-US" sz="2400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sz="2400" dirty="0">
                <a:latin typeface="Courier New"/>
                <a:cs typeface="Courier New"/>
              </a:rPr>
              <a:t>public void &lt;</a:t>
            </a:r>
            <a:r>
              <a:rPr lang="en-US" sz="2400" i="1" dirty="0" err="1">
                <a:latin typeface="Courier New"/>
                <a:cs typeface="Courier New"/>
              </a:rPr>
              <a:t>methodName</a:t>
            </a:r>
            <a:r>
              <a:rPr lang="en-US" sz="2400" dirty="0">
                <a:latin typeface="Courier New"/>
                <a:cs typeface="Courier New"/>
              </a:rPr>
              <a:t>&gt;() { … }</a:t>
            </a:r>
          </a:p>
          <a:p>
            <a:pPr lvl="1">
              <a:buFontTx/>
              <a:buChar char="-"/>
            </a:pPr>
            <a:r>
              <a:rPr lang="en-US" dirty="0" smtClean="0"/>
              <a:t>or -</a:t>
            </a:r>
          </a:p>
          <a:p>
            <a:pPr marL="457200" lvl="1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@</a:t>
            </a:r>
            <a:r>
              <a:rPr lang="en-US" sz="2400" dirty="0" err="1" smtClean="0">
                <a:latin typeface="Courier New"/>
                <a:cs typeface="Courier New"/>
              </a:rPr>
              <a:t>AfterClass</a:t>
            </a:r>
            <a:endParaRPr lang="en-US" sz="24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static public void &lt;</a:t>
            </a:r>
            <a:r>
              <a:rPr lang="en-US" sz="2400" i="1" dirty="0" err="1" smtClean="0">
                <a:latin typeface="Courier New"/>
                <a:cs typeface="Courier New"/>
              </a:rPr>
              <a:t>methodName</a:t>
            </a:r>
            <a:r>
              <a:rPr lang="en-US" sz="2400" dirty="0" smtClean="0">
                <a:latin typeface="Courier New"/>
                <a:cs typeface="Courier New"/>
              </a:rPr>
              <a:t>&gt;() { … }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15616" y="3284984"/>
            <a:ext cx="2232796" cy="502443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15615" y="4587714"/>
            <a:ext cx="2373129" cy="502443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endCxn id="6" idx="3"/>
          </p:cNvCxnSpPr>
          <p:nvPr/>
        </p:nvCxnSpPr>
        <p:spPr>
          <a:xfrm flipH="1">
            <a:off x="3348412" y="3536206"/>
            <a:ext cx="3883756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32168" y="2797542"/>
            <a:ext cx="1911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Runs after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test method is invoked =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runs n times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endCxn id="7" idx="3"/>
          </p:cNvCxnSpPr>
          <p:nvPr/>
        </p:nvCxnSpPr>
        <p:spPr>
          <a:xfrm flipH="1" flipV="1">
            <a:off x="3488744" y="4838936"/>
            <a:ext cx="3743424" cy="26923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32168" y="4551700"/>
            <a:ext cx="1911832" cy="1477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Runs after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all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test methods have been invoked =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runs once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284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Junit</a:t>
            </a:r>
            <a:r>
              <a:rPr lang="en-US" dirty="0" smtClean="0"/>
              <a:t> intermediate concepts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Let’s apply these concepts to the </a:t>
            </a:r>
            <a:r>
              <a:rPr lang="en-US" i="1" dirty="0" err="1" smtClean="0"/>
              <a:t>TennisGame</a:t>
            </a:r>
            <a:r>
              <a:rPr lang="en-US" dirty="0" smtClean="0"/>
              <a:t>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131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start with the </a:t>
            </a:r>
            <a:r>
              <a:rPr lang="en-US" dirty="0" smtClean="0">
                <a:latin typeface="Courier New"/>
                <a:cs typeface="Courier New"/>
              </a:rPr>
              <a:t>Player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4075" y="1290958"/>
            <a:ext cx="7220679" cy="5447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/>
                <a:cs typeface="Courier New"/>
              </a:rPr>
              <a:t>public class </a:t>
            </a:r>
            <a:r>
              <a:rPr lang="en-US" sz="1200" b="1" dirty="0" err="1">
                <a:latin typeface="Courier New"/>
                <a:cs typeface="Courier New"/>
              </a:rPr>
              <a:t>PlayerTestFirstAttempt</a:t>
            </a:r>
            <a:r>
              <a:rPr lang="en-US" sz="1200" b="1" dirty="0">
                <a:latin typeface="Courier New"/>
                <a:cs typeface="Courier New"/>
              </a:rPr>
              <a:t> {</a:t>
            </a:r>
          </a:p>
          <a:p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b="1" dirty="0">
                <a:latin typeface="Courier New"/>
                <a:cs typeface="Courier New"/>
              </a:rPr>
              <a:t>static Player </a:t>
            </a:r>
            <a:r>
              <a:rPr lang="en-US" sz="1200" b="1" i="1" dirty="0">
                <a:latin typeface="Courier New"/>
                <a:cs typeface="Courier New"/>
              </a:rPr>
              <a:t>p;</a:t>
            </a:r>
          </a:p>
          <a:p>
            <a:r>
              <a:rPr lang="en-US" sz="1200" dirty="0">
                <a:latin typeface="Courier New"/>
                <a:cs typeface="Courier New"/>
              </a:rPr>
              <a:t>		</a:t>
            </a:r>
          </a:p>
          <a:p>
            <a:r>
              <a:rPr lang="en-US" sz="1200" dirty="0">
                <a:latin typeface="Courier New"/>
                <a:cs typeface="Courier New"/>
              </a:rPr>
              <a:t>	@</a:t>
            </a:r>
            <a:r>
              <a:rPr lang="en-US" sz="1200" dirty="0" err="1">
                <a:latin typeface="Courier New"/>
                <a:cs typeface="Courier New"/>
              </a:rPr>
              <a:t>BeforeClass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b="1" dirty="0">
                <a:latin typeface="Courier New"/>
                <a:cs typeface="Courier New"/>
              </a:rPr>
              <a:t>static public void </a:t>
            </a:r>
            <a:r>
              <a:rPr lang="en-US" sz="1200" b="1" dirty="0" err="1">
                <a:latin typeface="Courier New"/>
                <a:cs typeface="Courier New"/>
              </a:rPr>
              <a:t>createAPlayer</a:t>
            </a:r>
            <a:r>
              <a:rPr lang="en-US" sz="1200" b="1" dirty="0">
                <a:latin typeface="Courier New"/>
                <a:cs typeface="Courier New"/>
              </a:rPr>
              <a:t>() {</a:t>
            </a:r>
          </a:p>
          <a:p>
            <a:r>
              <a:rPr lang="en-US" sz="1200" dirty="0">
                <a:latin typeface="Courier New"/>
                <a:cs typeface="Courier New"/>
              </a:rPr>
              <a:t>		</a:t>
            </a:r>
            <a:r>
              <a:rPr lang="en-US" sz="1200" i="1" dirty="0">
                <a:latin typeface="Courier New"/>
                <a:cs typeface="Courier New"/>
              </a:rPr>
              <a:t>p = </a:t>
            </a:r>
            <a:r>
              <a:rPr lang="en-US" sz="1200" b="1" i="1" dirty="0">
                <a:latin typeface="Courier New"/>
                <a:cs typeface="Courier New"/>
              </a:rPr>
              <a:t>new Player("P");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smtClean="0"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	@Test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b="1" dirty="0">
                <a:latin typeface="Courier New"/>
                <a:cs typeface="Courier New"/>
              </a:rPr>
              <a:t>public void </a:t>
            </a:r>
            <a:r>
              <a:rPr lang="en-US" sz="1200" b="1" dirty="0" err="1">
                <a:latin typeface="Courier New"/>
                <a:cs typeface="Courier New"/>
              </a:rPr>
              <a:t>testLoveUopnInitialization</a:t>
            </a:r>
            <a:r>
              <a:rPr lang="en-US" sz="1200" b="1" dirty="0">
                <a:latin typeface="Courier New"/>
                <a:cs typeface="Courier New"/>
              </a:rPr>
              <a:t>() {</a:t>
            </a:r>
          </a:p>
          <a:p>
            <a:r>
              <a:rPr lang="en-US" sz="1200" dirty="0">
                <a:latin typeface="Courier New"/>
                <a:cs typeface="Courier New"/>
              </a:rPr>
              <a:t>		</a:t>
            </a:r>
            <a:r>
              <a:rPr lang="en-US" sz="1200" i="1" dirty="0" err="1">
                <a:latin typeface="Courier New"/>
                <a:cs typeface="Courier New"/>
              </a:rPr>
              <a:t>assertEquals</a:t>
            </a:r>
            <a:r>
              <a:rPr lang="en-US" sz="1200" i="1" dirty="0">
                <a:latin typeface="Courier New"/>
                <a:cs typeface="Courier New"/>
              </a:rPr>
              <a:t>("Love", </a:t>
            </a:r>
            <a:r>
              <a:rPr lang="en-US" sz="1200" i="1" dirty="0" err="1">
                <a:latin typeface="Courier New"/>
                <a:cs typeface="Courier New"/>
              </a:rPr>
              <a:t>p.getScore</a:t>
            </a:r>
            <a:r>
              <a:rPr lang="en-US" sz="1200" i="1" dirty="0">
                <a:latin typeface="Courier New"/>
                <a:cs typeface="Courier New"/>
              </a:rPr>
              <a:t>());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smtClean="0"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	@Test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b="1" dirty="0">
                <a:latin typeface="Courier New"/>
                <a:cs typeface="Courier New"/>
              </a:rPr>
              <a:t>public void </a:t>
            </a:r>
            <a:r>
              <a:rPr lang="en-US" sz="1200" b="1" dirty="0" err="1">
                <a:latin typeface="Courier New"/>
                <a:cs typeface="Courier New"/>
              </a:rPr>
              <a:t>testFifteen</a:t>
            </a:r>
            <a:r>
              <a:rPr lang="en-US" sz="1200" b="1" dirty="0">
                <a:latin typeface="Courier New"/>
                <a:cs typeface="Courier New"/>
              </a:rPr>
              <a:t>() {</a:t>
            </a:r>
          </a:p>
          <a:p>
            <a:r>
              <a:rPr lang="en-US" sz="1200" dirty="0">
                <a:latin typeface="Courier New"/>
                <a:cs typeface="Courier New"/>
              </a:rPr>
              <a:t>		</a:t>
            </a:r>
            <a:r>
              <a:rPr lang="en-US" sz="1200" i="1" dirty="0" err="1">
                <a:latin typeface="Courier New"/>
                <a:cs typeface="Courier New"/>
              </a:rPr>
              <a:t>p.addPoint</a:t>
            </a:r>
            <a:r>
              <a:rPr lang="en-US" sz="1200" i="1" dirty="0">
                <a:latin typeface="Courier New"/>
                <a:cs typeface="Courier New"/>
              </a:rPr>
              <a:t>();</a:t>
            </a:r>
          </a:p>
          <a:p>
            <a:r>
              <a:rPr lang="en-US" sz="1200" dirty="0">
                <a:latin typeface="Courier New"/>
                <a:cs typeface="Courier New"/>
              </a:rPr>
              <a:t>		</a:t>
            </a:r>
            <a:r>
              <a:rPr lang="en-US" sz="1200" i="1" dirty="0" err="1">
                <a:latin typeface="Courier New"/>
                <a:cs typeface="Courier New"/>
              </a:rPr>
              <a:t>assertEquals</a:t>
            </a:r>
            <a:r>
              <a:rPr lang="en-US" sz="1200" i="1" dirty="0">
                <a:latin typeface="Courier New"/>
                <a:cs typeface="Courier New"/>
              </a:rPr>
              <a:t>("Fifteen", </a:t>
            </a:r>
            <a:r>
              <a:rPr lang="en-US" sz="1200" i="1" dirty="0" err="1">
                <a:latin typeface="Courier New"/>
                <a:cs typeface="Courier New"/>
              </a:rPr>
              <a:t>p.getScore</a:t>
            </a:r>
            <a:r>
              <a:rPr lang="en-US" sz="1200" i="1" dirty="0">
                <a:latin typeface="Courier New"/>
                <a:cs typeface="Courier New"/>
              </a:rPr>
              <a:t>());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smtClean="0"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	@Test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b="1" dirty="0">
                <a:latin typeface="Courier New"/>
                <a:cs typeface="Courier New"/>
              </a:rPr>
              <a:t>public void </a:t>
            </a:r>
            <a:r>
              <a:rPr lang="en-US" sz="1200" b="1" dirty="0" err="1">
                <a:latin typeface="Courier New"/>
                <a:cs typeface="Courier New"/>
              </a:rPr>
              <a:t>testThirty</a:t>
            </a:r>
            <a:r>
              <a:rPr lang="en-US" sz="1200" b="1" dirty="0">
                <a:latin typeface="Courier New"/>
                <a:cs typeface="Courier New"/>
              </a:rPr>
              <a:t>() {</a:t>
            </a:r>
          </a:p>
          <a:p>
            <a:r>
              <a:rPr lang="en-US" sz="1200" dirty="0">
                <a:latin typeface="Courier New"/>
                <a:cs typeface="Courier New"/>
              </a:rPr>
              <a:t>		</a:t>
            </a:r>
            <a:r>
              <a:rPr lang="en-US" sz="1200" i="1" dirty="0" err="1">
                <a:latin typeface="Courier New"/>
                <a:cs typeface="Courier New"/>
              </a:rPr>
              <a:t>p.addPoint</a:t>
            </a:r>
            <a:r>
              <a:rPr lang="en-US" sz="1200" i="1" dirty="0">
                <a:latin typeface="Courier New"/>
                <a:cs typeface="Courier New"/>
              </a:rPr>
              <a:t>();</a:t>
            </a:r>
          </a:p>
          <a:p>
            <a:r>
              <a:rPr lang="en-US" sz="1200" dirty="0">
                <a:latin typeface="Courier New"/>
                <a:cs typeface="Courier New"/>
              </a:rPr>
              <a:t>		</a:t>
            </a:r>
            <a:r>
              <a:rPr lang="en-US" sz="1200" i="1" dirty="0" err="1">
                <a:latin typeface="Courier New"/>
                <a:cs typeface="Courier New"/>
              </a:rPr>
              <a:t>assertEquals</a:t>
            </a:r>
            <a:r>
              <a:rPr lang="en-US" sz="1200" i="1" dirty="0">
                <a:latin typeface="Courier New"/>
                <a:cs typeface="Courier New"/>
              </a:rPr>
              <a:t>("Thirty", </a:t>
            </a:r>
            <a:r>
              <a:rPr lang="en-US" sz="1200" i="1" dirty="0" err="1">
                <a:latin typeface="Courier New"/>
                <a:cs typeface="Courier New"/>
              </a:rPr>
              <a:t>p.getScore</a:t>
            </a:r>
            <a:r>
              <a:rPr lang="en-US" sz="1200" i="1" dirty="0">
                <a:latin typeface="Courier New"/>
                <a:cs typeface="Courier New"/>
              </a:rPr>
              <a:t>());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smtClean="0"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	@Test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b="1" dirty="0">
                <a:latin typeface="Courier New"/>
                <a:cs typeface="Courier New"/>
              </a:rPr>
              <a:t>public void </a:t>
            </a:r>
            <a:r>
              <a:rPr lang="en-US" sz="1200" b="1" dirty="0" err="1">
                <a:latin typeface="Courier New"/>
                <a:cs typeface="Courier New"/>
              </a:rPr>
              <a:t>testForty</a:t>
            </a:r>
            <a:r>
              <a:rPr lang="en-US" sz="1200" b="1" dirty="0">
                <a:latin typeface="Courier New"/>
                <a:cs typeface="Courier New"/>
              </a:rPr>
              <a:t>() {</a:t>
            </a:r>
          </a:p>
          <a:p>
            <a:r>
              <a:rPr lang="en-US" sz="1200" dirty="0">
                <a:latin typeface="Courier New"/>
                <a:cs typeface="Courier New"/>
              </a:rPr>
              <a:t>		</a:t>
            </a:r>
            <a:r>
              <a:rPr lang="en-US" sz="1200" i="1" dirty="0" err="1">
                <a:latin typeface="Courier New"/>
                <a:cs typeface="Courier New"/>
              </a:rPr>
              <a:t>p.addPoint</a:t>
            </a:r>
            <a:r>
              <a:rPr lang="en-US" sz="1200" i="1" dirty="0">
                <a:latin typeface="Courier New"/>
                <a:cs typeface="Courier New"/>
              </a:rPr>
              <a:t>();</a:t>
            </a:r>
          </a:p>
          <a:p>
            <a:r>
              <a:rPr lang="en-US" sz="1200" dirty="0">
                <a:latin typeface="Courier New"/>
                <a:cs typeface="Courier New"/>
              </a:rPr>
              <a:t>		</a:t>
            </a:r>
            <a:r>
              <a:rPr lang="en-US" sz="1200" i="1" dirty="0" err="1">
                <a:latin typeface="Courier New"/>
                <a:cs typeface="Courier New"/>
              </a:rPr>
              <a:t>assertEquals</a:t>
            </a:r>
            <a:r>
              <a:rPr lang="en-US" sz="1200" i="1" dirty="0">
                <a:latin typeface="Courier New"/>
                <a:cs typeface="Courier New"/>
              </a:rPr>
              <a:t>("Forty", </a:t>
            </a:r>
            <a:r>
              <a:rPr lang="en-US" sz="1200" i="1" dirty="0" err="1">
                <a:latin typeface="Courier New"/>
                <a:cs typeface="Courier New"/>
              </a:rPr>
              <a:t>p.getScore</a:t>
            </a:r>
            <a:r>
              <a:rPr lang="en-US" sz="1200" i="1" dirty="0">
                <a:latin typeface="Courier New"/>
                <a:cs typeface="Courier New"/>
              </a:rPr>
              <a:t>());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smtClean="0">
                <a:latin typeface="Courier New"/>
                <a:cs typeface="Courier New"/>
              </a:rPr>
              <a:t>}</a:t>
            </a:r>
            <a:r>
              <a:rPr lang="en-US" sz="1200" dirty="0">
                <a:latin typeface="Courier New"/>
                <a:cs typeface="Courier New"/>
              </a:rPr>
              <a:t>	</a:t>
            </a:r>
          </a:p>
          <a:p>
            <a:r>
              <a:rPr lang="en-US" sz="1200" dirty="0">
                <a:latin typeface="Courier New"/>
                <a:cs typeface="Courier New"/>
              </a:rPr>
              <a:t>}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243677" y="2444165"/>
            <a:ext cx="1201674" cy="72369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45351" y="1982500"/>
            <a:ext cx="26986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Each test method adds one point to a player, so the score goes from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love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forty</a:t>
            </a:r>
            <a:endParaRPr lang="en-US" i="1" dirty="0">
              <a:solidFill>
                <a:schemeClr val="accent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976879" y="2444165"/>
            <a:ext cx="3468472" cy="162489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976879" y="2444165"/>
            <a:ext cx="3468472" cy="248512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976879" y="2444165"/>
            <a:ext cx="3468472" cy="338633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60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4-04-03 at 14.59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666" y="1207739"/>
            <a:ext cx="4819093" cy="49777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May work, or not…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0852" y="5162434"/>
            <a:ext cx="3570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GP7: Tests should not depend on other tests</a:t>
            </a:r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V="1">
            <a:off x="2215943" y="3031311"/>
            <a:ext cx="2399584" cy="2131123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66618" y="1292356"/>
            <a:ext cx="2698649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 added a custom test runner that skips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testFifteen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()</a:t>
            </a:r>
          </a:p>
          <a:p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 real world, reasons may be different (changes in the reflection code between Java 6 and 7)</a:t>
            </a:r>
            <a:endParaRPr lang="en-US" i="1" dirty="0">
              <a:solidFill>
                <a:schemeClr val="accent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cxnSp>
        <p:nvCxnSpPr>
          <p:cNvPr id="11" name="Straight Arrow Connector 10"/>
          <p:cNvCxnSpPr>
            <a:stCxn id="10" idx="3"/>
          </p:cNvCxnSpPr>
          <p:nvPr/>
        </p:nvCxnSpPr>
        <p:spPr>
          <a:xfrm>
            <a:off x="3565267" y="2723518"/>
            <a:ext cx="650399" cy="10297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668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3" y="1183681"/>
            <a:ext cx="7772400" cy="1143000"/>
          </a:xfrm>
        </p:spPr>
        <p:txBody>
          <a:bodyPr/>
          <a:lstStyle/>
          <a:p>
            <a:r>
              <a:rPr lang="en-US" dirty="0" smtClean="0"/>
              <a:t>Summary of good practices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930" y="2340909"/>
            <a:ext cx="8522481" cy="1489075"/>
          </a:xfrm>
        </p:spPr>
        <p:txBody>
          <a:bodyPr/>
          <a:lstStyle/>
          <a:p>
            <a:pPr algn="l"/>
            <a:r>
              <a:rPr lang="en-US" sz="2000" dirty="0" smtClean="0">
                <a:solidFill>
                  <a:srgbClr val="FF6600"/>
                </a:solidFill>
              </a:rPr>
              <a:t>GP0: 100% test coverage is not the goal</a:t>
            </a:r>
          </a:p>
          <a:p>
            <a:pPr algn="l"/>
            <a:r>
              <a:rPr lang="en-US" sz="2000" dirty="0" smtClean="0">
                <a:solidFill>
                  <a:srgbClr val="FF6600"/>
                </a:solidFill>
              </a:rPr>
              <a:t>GP1: No production code without test code</a:t>
            </a:r>
          </a:p>
          <a:p>
            <a:pPr algn="l"/>
            <a:r>
              <a:rPr lang="en-US" sz="2000" dirty="0" smtClean="0">
                <a:solidFill>
                  <a:srgbClr val="FF6600"/>
                </a:solidFill>
              </a:rPr>
              <a:t>GP2: </a:t>
            </a:r>
            <a:r>
              <a:rPr lang="en-US" sz="2000" dirty="0">
                <a:solidFill>
                  <a:srgbClr val="FF6600"/>
                </a:solidFill>
              </a:rPr>
              <a:t>Test method names must be </a:t>
            </a:r>
            <a:r>
              <a:rPr lang="en-US" sz="2000" dirty="0" smtClean="0">
                <a:solidFill>
                  <a:srgbClr val="FF6600"/>
                </a:solidFill>
              </a:rPr>
              <a:t>meaningful</a:t>
            </a:r>
          </a:p>
          <a:p>
            <a:pPr algn="l"/>
            <a:r>
              <a:rPr lang="en-US" sz="2000" dirty="0">
                <a:solidFill>
                  <a:srgbClr val="FF6600"/>
                </a:solidFill>
              </a:rPr>
              <a:t>GP3: Focus on behavior, not </a:t>
            </a:r>
            <a:r>
              <a:rPr lang="en-US" sz="2000" dirty="0" smtClean="0">
                <a:solidFill>
                  <a:srgbClr val="FF6600"/>
                </a:solidFill>
              </a:rPr>
              <a:t>implementation</a:t>
            </a:r>
          </a:p>
          <a:p>
            <a:pPr algn="l"/>
            <a:r>
              <a:rPr lang="en-US" sz="2000" dirty="0" smtClean="0">
                <a:solidFill>
                  <a:srgbClr val="FF6600"/>
                </a:solidFill>
              </a:rPr>
              <a:t>GP4: </a:t>
            </a:r>
            <a:r>
              <a:rPr lang="en-US" sz="2000" dirty="0">
                <a:solidFill>
                  <a:srgbClr val="FF6600"/>
                </a:solidFill>
              </a:rPr>
              <a:t>Unfinished tests should </a:t>
            </a:r>
            <a:r>
              <a:rPr lang="en-US" sz="2000" dirty="0" smtClean="0">
                <a:solidFill>
                  <a:srgbClr val="FF6600"/>
                </a:solidFill>
              </a:rPr>
              <a:t>fail</a:t>
            </a:r>
          </a:p>
          <a:p>
            <a:pPr algn="l"/>
            <a:r>
              <a:rPr lang="en-US" sz="2000" dirty="0" smtClean="0">
                <a:solidFill>
                  <a:srgbClr val="FF6600"/>
                </a:solidFill>
              </a:rPr>
              <a:t>GP5: Tests should provide fast feedback</a:t>
            </a:r>
          </a:p>
          <a:p>
            <a:pPr algn="l"/>
            <a:r>
              <a:rPr lang="en-US" sz="2000" dirty="0" smtClean="0">
                <a:solidFill>
                  <a:srgbClr val="FF6600"/>
                </a:solidFill>
              </a:rPr>
              <a:t>GP6: Design should be testable (refactor if needed)</a:t>
            </a:r>
          </a:p>
          <a:p>
            <a:pPr algn="l"/>
            <a:r>
              <a:rPr lang="en-US" sz="2000" dirty="0" smtClean="0">
                <a:solidFill>
                  <a:srgbClr val="FF6600"/>
                </a:solidFill>
              </a:rPr>
              <a:t>GP7: Tests should not depend on other tests</a:t>
            </a:r>
          </a:p>
        </p:txBody>
      </p:sp>
    </p:spTree>
    <p:extLst>
      <p:ext uri="{BB962C8B-B14F-4D97-AF65-F5344CB8AC3E}">
        <p14:creationId xmlns:p14="http://schemas.microsoft.com/office/powerpoint/2010/main" val="3550298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 approach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5755" y="1115293"/>
            <a:ext cx="7682445" cy="5693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/>
                <a:cs typeface="Courier New"/>
              </a:rPr>
              <a:t>@</a:t>
            </a:r>
            <a:r>
              <a:rPr lang="en-US" sz="1400" dirty="0" err="1">
                <a:latin typeface="Courier New"/>
                <a:cs typeface="Courier New"/>
              </a:rPr>
              <a:t>RunWith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MyTestRunner.class</a:t>
            </a:r>
            <a:r>
              <a:rPr lang="en-US" sz="1400" dirty="0">
                <a:latin typeface="Courier New"/>
                <a:cs typeface="Courier New"/>
              </a:rPr>
              <a:t>)</a:t>
            </a:r>
          </a:p>
          <a:p>
            <a:r>
              <a:rPr lang="en-US" sz="1400" dirty="0">
                <a:latin typeface="Courier New"/>
                <a:cs typeface="Courier New"/>
              </a:rPr>
              <a:t>public class </a:t>
            </a:r>
            <a:r>
              <a:rPr lang="en-US" sz="1400" dirty="0" err="1">
                <a:latin typeface="Courier New"/>
                <a:cs typeface="Courier New"/>
              </a:rPr>
              <a:t>PlayerTestSecondAttempt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{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	Player p;</a:t>
            </a:r>
          </a:p>
          <a:p>
            <a:r>
              <a:rPr lang="en-US" sz="1400" dirty="0">
                <a:latin typeface="Courier New"/>
                <a:cs typeface="Courier New"/>
              </a:rPr>
              <a:t>		</a:t>
            </a:r>
          </a:p>
          <a:p>
            <a:r>
              <a:rPr lang="en-US" sz="1400" dirty="0">
                <a:latin typeface="Courier New"/>
                <a:cs typeface="Courier New"/>
              </a:rPr>
              <a:t>	@Before</a:t>
            </a:r>
          </a:p>
          <a:p>
            <a:r>
              <a:rPr lang="en-US" sz="1400" dirty="0">
                <a:latin typeface="Courier New"/>
                <a:cs typeface="Courier New"/>
              </a:rPr>
              <a:t>	public void </a:t>
            </a:r>
            <a:r>
              <a:rPr lang="en-US" sz="1400" dirty="0" err="1">
                <a:latin typeface="Courier New"/>
                <a:cs typeface="Courier New"/>
              </a:rPr>
              <a:t>createAPlater</a:t>
            </a:r>
            <a:r>
              <a:rPr lang="en-US" sz="1400" dirty="0">
                <a:latin typeface="Courier New"/>
                <a:cs typeface="Courier New"/>
              </a:rPr>
              <a:t>() {</a:t>
            </a:r>
          </a:p>
          <a:p>
            <a:r>
              <a:rPr lang="en-US" sz="1400" dirty="0">
                <a:latin typeface="Courier New"/>
                <a:cs typeface="Courier New"/>
              </a:rPr>
              <a:t>		p = new Player("P");</a:t>
            </a:r>
          </a:p>
          <a:p>
            <a:r>
              <a:rPr lang="en-US" sz="1400" dirty="0">
                <a:latin typeface="Courier New"/>
                <a:cs typeface="Courier New"/>
              </a:rPr>
              <a:t>	</a:t>
            </a:r>
            <a:r>
              <a:rPr lang="en-US" sz="1400" dirty="0" smtClean="0">
                <a:latin typeface="Courier New"/>
                <a:cs typeface="Courier New"/>
              </a:rPr>
              <a:t>}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	@Test</a:t>
            </a:r>
          </a:p>
          <a:p>
            <a:r>
              <a:rPr lang="en-US" sz="1400" dirty="0">
                <a:latin typeface="Courier New"/>
                <a:cs typeface="Courier New"/>
              </a:rPr>
              <a:t>	public void </a:t>
            </a:r>
            <a:r>
              <a:rPr lang="en-US" sz="1400" dirty="0" err="1">
                <a:latin typeface="Courier New"/>
                <a:cs typeface="Courier New"/>
              </a:rPr>
              <a:t>testLoveUopnInitialization</a:t>
            </a:r>
            <a:r>
              <a:rPr lang="en-US" sz="1400" dirty="0">
                <a:latin typeface="Courier New"/>
                <a:cs typeface="Courier New"/>
              </a:rPr>
              <a:t>() {</a:t>
            </a:r>
          </a:p>
          <a:p>
            <a:r>
              <a:rPr lang="en-US" sz="1400" dirty="0">
                <a:latin typeface="Courier New"/>
                <a:cs typeface="Courier New"/>
              </a:rPr>
              <a:t>		</a:t>
            </a:r>
            <a:r>
              <a:rPr lang="en-US" sz="1400" i="1" dirty="0" err="1">
                <a:latin typeface="Courier New"/>
                <a:cs typeface="Courier New"/>
              </a:rPr>
              <a:t>assertEquals</a:t>
            </a:r>
            <a:r>
              <a:rPr lang="en-US" sz="1400" i="1" dirty="0">
                <a:latin typeface="Courier New"/>
                <a:cs typeface="Courier New"/>
              </a:rPr>
              <a:t>("Love", </a:t>
            </a:r>
            <a:r>
              <a:rPr lang="en-US" sz="1400" i="1" dirty="0" err="1">
                <a:latin typeface="Courier New"/>
                <a:cs typeface="Courier New"/>
              </a:rPr>
              <a:t>p.getScore</a:t>
            </a:r>
            <a:r>
              <a:rPr lang="en-US" sz="1400" i="1" dirty="0">
                <a:latin typeface="Courier New"/>
                <a:cs typeface="Courier New"/>
              </a:rPr>
              <a:t>());</a:t>
            </a:r>
          </a:p>
          <a:p>
            <a:r>
              <a:rPr lang="en-US" sz="1400" dirty="0">
                <a:latin typeface="Courier New"/>
                <a:cs typeface="Courier New"/>
              </a:rPr>
              <a:t>	</a:t>
            </a:r>
            <a:r>
              <a:rPr lang="en-US" sz="1400" dirty="0" smtClean="0">
                <a:latin typeface="Courier New"/>
                <a:cs typeface="Courier New"/>
              </a:rPr>
              <a:t>}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	@Test</a:t>
            </a:r>
          </a:p>
          <a:p>
            <a:r>
              <a:rPr lang="en-US" sz="1400" dirty="0">
                <a:latin typeface="Courier New"/>
                <a:cs typeface="Courier New"/>
              </a:rPr>
              <a:t>	public void </a:t>
            </a:r>
            <a:r>
              <a:rPr lang="en-US" sz="1400" dirty="0" err="1">
                <a:latin typeface="Courier New"/>
                <a:cs typeface="Courier New"/>
              </a:rPr>
              <a:t>testFifteen</a:t>
            </a:r>
            <a:r>
              <a:rPr lang="en-US" sz="1400" dirty="0">
                <a:latin typeface="Courier New"/>
                <a:cs typeface="Courier New"/>
              </a:rPr>
              <a:t>() {</a:t>
            </a:r>
          </a:p>
          <a:p>
            <a:r>
              <a:rPr lang="en-US" sz="1400" dirty="0">
                <a:latin typeface="Courier New"/>
                <a:cs typeface="Courier New"/>
              </a:rPr>
              <a:t>		</a:t>
            </a:r>
            <a:r>
              <a:rPr lang="en-US" sz="1400" dirty="0" err="1">
                <a:latin typeface="Courier New"/>
                <a:cs typeface="Courier New"/>
              </a:rPr>
              <a:t>p.addPoint</a:t>
            </a:r>
            <a:r>
              <a:rPr lang="en-US" sz="1400" dirty="0">
                <a:latin typeface="Courier New"/>
                <a:cs typeface="Courier New"/>
              </a:rPr>
              <a:t>();</a:t>
            </a:r>
          </a:p>
          <a:p>
            <a:r>
              <a:rPr lang="en-US" sz="1400" dirty="0">
                <a:latin typeface="Courier New"/>
                <a:cs typeface="Courier New"/>
              </a:rPr>
              <a:t>		</a:t>
            </a:r>
            <a:r>
              <a:rPr lang="en-US" sz="1400" i="1" dirty="0" err="1">
                <a:latin typeface="Courier New"/>
                <a:cs typeface="Courier New"/>
              </a:rPr>
              <a:t>assertEquals</a:t>
            </a:r>
            <a:r>
              <a:rPr lang="en-US" sz="1400" i="1" dirty="0">
                <a:latin typeface="Courier New"/>
                <a:cs typeface="Courier New"/>
              </a:rPr>
              <a:t>("Fifteen", </a:t>
            </a:r>
            <a:r>
              <a:rPr lang="en-US" sz="1400" i="1" dirty="0" err="1">
                <a:latin typeface="Courier New"/>
                <a:cs typeface="Courier New"/>
              </a:rPr>
              <a:t>p.getScore</a:t>
            </a:r>
            <a:r>
              <a:rPr lang="en-US" sz="1400" i="1" dirty="0">
                <a:latin typeface="Courier New"/>
                <a:cs typeface="Courier New"/>
              </a:rPr>
              <a:t>());</a:t>
            </a:r>
          </a:p>
          <a:p>
            <a:r>
              <a:rPr lang="en-US" sz="1400" dirty="0">
                <a:latin typeface="Courier New"/>
                <a:cs typeface="Courier New"/>
              </a:rPr>
              <a:t>	</a:t>
            </a:r>
            <a:r>
              <a:rPr lang="en-US" sz="1400" dirty="0" smtClean="0">
                <a:latin typeface="Courier New"/>
                <a:cs typeface="Courier New"/>
              </a:rPr>
              <a:t>}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	@Test</a:t>
            </a:r>
          </a:p>
          <a:p>
            <a:r>
              <a:rPr lang="en-US" sz="1400" dirty="0">
                <a:latin typeface="Courier New"/>
                <a:cs typeface="Courier New"/>
              </a:rPr>
              <a:t>	public void </a:t>
            </a:r>
            <a:r>
              <a:rPr lang="en-US" sz="1400" dirty="0" err="1">
                <a:latin typeface="Courier New"/>
                <a:cs typeface="Courier New"/>
              </a:rPr>
              <a:t>testThirty</a:t>
            </a:r>
            <a:r>
              <a:rPr lang="en-US" sz="1400" dirty="0">
                <a:latin typeface="Courier New"/>
                <a:cs typeface="Courier New"/>
              </a:rPr>
              <a:t>() {</a:t>
            </a:r>
          </a:p>
          <a:p>
            <a:r>
              <a:rPr lang="en-US" sz="1400" dirty="0">
                <a:latin typeface="Courier New"/>
                <a:cs typeface="Courier New"/>
              </a:rPr>
              <a:t>		</a:t>
            </a:r>
            <a:r>
              <a:rPr lang="en-US" sz="1400" dirty="0" err="1">
                <a:latin typeface="Courier New"/>
                <a:cs typeface="Courier New"/>
              </a:rPr>
              <a:t>p.addPoint</a:t>
            </a:r>
            <a:r>
              <a:rPr lang="en-US" sz="1400" dirty="0">
                <a:latin typeface="Courier New"/>
                <a:cs typeface="Courier New"/>
              </a:rPr>
              <a:t>();</a:t>
            </a:r>
          </a:p>
          <a:p>
            <a:r>
              <a:rPr lang="en-US" sz="1400" dirty="0">
                <a:latin typeface="Courier New"/>
                <a:cs typeface="Courier New"/>
              </a:rPr>
              <a:t>		</a:t>
            </a:r>
            <a:r>
              <a:rPr lang="en-US" sz="1400" dirty="0" err="1">
                <a:latin typeface="Courier New"/>
                <a:cs typeface="Courier New"/>
              </a:rPr>
              <a:t>p.addPoint</a:t>
            </a:r>
            <a:r>
              <a:rPr lang="en-US" sz="1400" dirty="0">
                <a:latin typeface="Courier New"/>
                <a:cs typeface="Courier New"/>
              </a:rPr>
              <a:t>();</a:t>
            </a:r>
          </a:p>
          <a:p>
            <a:r>
              <a:rPr lang="en-US" sz="1400" dirty="0">
                <a:latin typeface="Courier New"/>
                <a:cs typeface="Courier New"/>
              </a:rPr>
              <a:t>		</a:t>
            </a:r>
            <a:r>
              <a:rPr lang="en-US" sz="1400" i="1" dirty="0" err="1">
                <a:latin typeface="Courier New"/>
                <a:cs typeface="Courier New"/>
              </a:rPr>
              <a:t>assertEquals</a:t>
            </a:r>
            <a:r>
              <a:rPr lang="en-US" sz="1400" i="1" dirty="0">
                <a:latin typeface="Courier New"/>
                <a:cs typeface="Courier New"/>
              </a:rPr>
              <a:t>("Thirty", </a:t>
            </a:r>
            <a:r>
              <a:rPr lang="en-US" sz="1400" i="1" dirty="0" err="1">
                <a:latin typeface="Courier New"/>
                <a:cs typeface="Courier New"/>
              </a:rPr>
              <a:t>p.getScore</a:t>
            </a:r>
            <a:r>
              <a:rPr lang="en-US" sz="1400" i="1" dirty="0">
                <a:latin typeface="Courier New"/>
                <a:cs typeface="Courier New"/>
              </a:rPr>
              <a:t>());</a:t>
            </a:r>
          </a:p>
          <a:p>
            <a:r>
              <a:rPr lang="en-US" sz="1400" dirty="0">
                <a:latin typeface="Courier New"/>
                <a:cs typeface="Courier New"/>
              </a:rPr>
              <a:t>	</a:t>
            </a:r>
            <a:r>
              <a:rPr lang="en-US" sz="1400" dirty="0" smtClean="0">
                <a:latin typeface="Courier New"/>
                <a:cs typeface="Courier New"/>
              </a:rPr>
              <a:t>}</a:t>
            </a:r>
          </a:p>
          <a:p>
            <a:r>
              <a:rPr lang="en-US" sz="1400" dirty="0">
                <a:latin typeface="Courier New"/>
                <a:cs typeface="Courier New"/>
              </a:rPr>
              <a:t>	</a:t>
            </a:r>
            <a:r>
              <a:rPr lang="en-US" sz="2800" b="1" dirty="0" smtClean="0">
                <a:latin typeface="Courier New"/>
                <a:cs typeface="Courier New"/>
              </a:rPr>
              <a:t>…</a:t>
            </a:r>
            <a:endParaRPr lang="en-US" sz="2800" b="1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4175" y="4409103"/>
            <a:ext cx="2698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 test does not depend on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testFifteen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()</a:t>
            </a:r>
            <a:endParaRPr lang="en-US" i="1" dirty="0">
              <a:solidFill>
                <a:schemeClr val="accent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cxnSp>
        <p:nvCxnSpPr>
          <p:cNvPr id="6" name="Straight Arrow Connector 5"/>
          <p:cNvCxnSpPr>
            <a:stCxn id="5" idx="1"/>
          </p:cNvCxnSpPr>
          <p:nvPr/>
        </p:nvCxnSpPr>
        <p:spPr>
          <a:xfrm flipH="1">
            <a:off x="4219521" y="4870768"/>
            <a:ext cx="2034654" cy="27699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420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 approach</a:t>
            </a:r>
            <a:endParaRPr lang="en-US" dirty="0"/>
          </a:p>
        </p:txBody>
      </p:sp>
      <p:pic>
        <p:nvPicPr>
          <p:cNvPr id="5" name="Picture 4" descr="Screen Shot 2014-04-03 at 15.12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534" y="1371600"/>
            <a:ext cx="3807357" cy="4714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182" y="3716629"/>
            <a:ext cx="2698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TestThirty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and 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testForty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are not affected</a:t>
            </a:r>
            <a:endParaRPr lang="en-US" i="1" dirty="0">
              <a:solidFill>
                <a:schemeClr val="accent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cxnSp>
        <p:nvCxnSpPr>
          <p:cNvPr id="7" name="Straight Arrow Connector 6"/>
          <p:cNvCxnSpPr>
            <a:stCxn id="6" idx="3"/>
          </p:cNvCxnSpPr>
          <p:nvPr/>
        </p:nvCxnSpPr>
        <p:spPr>
          <a:xfrm flipV="1">
            <a:off x="3285831" y="3304404"/>
            <a:ext cx="2176331" cy="87389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41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slices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getScore</a:t>
            </a:r>
            <a:r>
              <a:rPr lang="en-US" dirty="0" smtClean="0"/>
              <a:t> 	(love-love, upon </a:t>
            </a:r>
            <a:r>
              <a:rPr lang="en-US" dirty="0" err="1" smtClean="0"/>
              <a:t>init</a:t>
            </a:r>
            <a:r>
              <a:rPr lang="en-US" dirty="0" smtClean="0"/>
              <a:t>)</a:t>
            </a:r>
          </a:p>
          <a:p>
            <a:r>
              <a:rPr lang="en-US" dirty="0" err="1">
                <a:latin typeface="Courier New"/>
                <a:cs typeface="Courier New"/>
              </a:rPr>
              <a:t>getScore</a:t>
            </a:r>
            <a:r>
              <a:rPr lang="en-US" dirty="0"/>
              <a:t> 	</a:t>
            </a:r>
            <a:r>
              <a:rPr lang="en-US" dirty="0" smtClean="0"/>
              <a:t>(fifteen-forty cases)</a:t>
            </a:r>
          </a:p>
          <a:p>
            <a:r>
              <a:rPr lang="en-US" dirty="0" err="1">
                <a:latin typeface="Courier New"/>
                <a:cs typeface="Courier New"/>
              </a:rPr>
              <a:t>getScore</a:t>
            </a:r>
            <a:r>
              <a:rPr lang="en-US" dirty="0"/>
              <a:t> 	</a:t>
            </a:r>
            <a:r>
              <a:rPr lang="en-US" dirty="0" smtClean="0"/>
              <a:t>(deuce)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getScore</a:t>
            </a:r>
            <a:r>
              <a:rPr lang="en-US" dirty="0"/>
              <a:t> 	</a:t>
            </a:r>
            <a:r>
              <a:rPr lang="en-US" dirty="0" smtClean="0"/>
              <a:t>(advantage)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getScore</a:t>
            </a:r>
            <a:r>
              <a:rPr lang="en-US" dirty="0"/>
              <a:t> 	</a:t>
            </a:r>
            <a:r>
              <a:rPr lang="en-US" dirty="0" smtClean="0"/>
              <a:t>(someone wins)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799" y="2473158"/>
            <a:ext cx="6760412" cy="1677827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8" idx="0"/>
            <a:endCxn id="4" idx="2"/>
          </p:cNvCxnSpPr>
          <p:nvPr/>
        </p:nvCxnSpPr>
        <p:spPr>
          <a:xfrm flipV="1">
            <a:off x="3595840" y="4150985"/>
            <a:ext cx="470165" cy="84158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639924" y="4992567"/>
            <a:ext cx="1911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Let’s complete these three</a:t>
            </a:r>
          </a:p>
        </p:txBody>
      </p:sp>
    </p:spTree>
    <p:extLst>
      <p:ext uri="{BB962C8B-B14F-4D97-AF65-F5344CB8AC3E}">
        <p14:creationId xmlns:p14="http://schemas.microsoft.com/office/powerpoint/2010/main" val="2843379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review the tests on </a:t>
            </a:r>
            <a:r>
              <a:rPr lang="en-US" dirty="0" smtClean="0">
                <a:latin typeface="Courier New"/>
                <a:cs typeface="Courier New"/>
              </a:rPr>
              <a:t>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I’ve got some tests like: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2555717"/>
            <a:ext cx="6166696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	@Test</a:t>
            </a:r>
          </a:p>
          <a:p>
            <a:r>
              <a:rPr lang="en-US" dirty="0">
                <a:latin typeface="Courier New"/>
                <a:cs typeface="Courier New"/>
              </a:rPr>
              <a:t>	public void </a:t>
            </a:r>
            <a:r>
              <a:rPr lang="en-US" dirty="0" err="1">
                <a:latin typeface="Courier New"/>
                <a:cs typeface="Courier New"/>
              </a:rPr>
              <a:t>TestDeuce</a:t>
            </a:r>
            <a:r>
              <a:rPr lang="en-US" dirty="0">
                <a:latin typeface="Courier New"/>
                <a:cs typeface="Courier New"/>
              </a:rPr>
              <a:t>() {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>
                <a:latin typeface="Courier New"/>
                <a:cs typeface="Courier New"/>
              </a:rPr>
              <a:t>g.addPoint</a:t>
            </a:r>
            <a:r>
              <a:rPr lang="en-US" dirty="0">
                <a:latin typeface="Courier New"/>
                <a:cs typeface="Courier New"/>
              </a:rPr>
              <a:t>("Player 1");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>
                <a:latin typeface="Courier New"/>
                <a:cs typeface="Courier New"/>
              </a:rPr>
              <a:t>g.addPoint</a:t>
            </a:r>
            <a:r>
              <a:rPr lang="en-US" dirty="0">
                <a:latin typeface="Courier New"/>
                <a:cs typeface="Courier New"/>
              </a:rPr>
              <a:t>("Player 1");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>
                <a:latin typeface="Courier New"/>
                <a:cs typeface="Courier New"/>
              </a:rPr>
              <a:t>g.addPoint</a:t>
            </a:r>
            <a:r>
              <a:rPr lang="en-US" dirty="0">
                <a:latin typeface="Courier New"/>
                <a:cs typeface="Courier New"/>
              </a:rPr>
              <a:t>("Player 1");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>
                <a:latin typeface="Courier New"/>
                <a:cs typeface="Courier New"/>
              </a:rPr>
              <a:t>g.addPoint</a:t>
            </a:r>
            <a:r>
              <a:rPr lang="en-US" dirty="0">
                <a:latin typeface="Courier New"/>
                <a:cs typeface="Courier New"/>
              </a:rPr>
              <a:t>("Player 2");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>
                <a:latin typeface="Courier New"/>
                <a:cs typeface="Courier New"/>
              </a:rPr>
              <a:t>g.addPoint</a:t>
            </a:r>
            <a:r>
              <a:rPr lang="en-US" dirty="0">
                <a:latin typeface="Courier New"/>
                <a:cs typeface="Courier New"/>
              </a:rPr>
              <a:t>("Player 2");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>
                <a:latin typeface="Courier New"/>
                <a:cs typeface="Courier New"/>
              </a:rPr>
              <a:t>g.addPoint</a:t>
            </a:r>
            <a:r>
              <a:rPr lang="en-US" dirty="0">
                <a:latin typeface="Courier New"/>
                <a:cs typeface="Courier New"/>
              </a:rPr>
              <a:t>("Player 2");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i="1" dirty="0" err="1">
                <a:latin typeface="Courier New"/>
                <a:cs typeface="Courier New"/>
              </a:rPr>
              <a:t>assertEquals</a:t>
            </a:r>
            <a:r>
              <a:rPr lang="en-US" i="1" dirty="0">
                <a:latin typeface="Courier New"/>
                <a:cs typeface="Courier New"/>
              </a:rPr>
              <a:t>("Deuce", </a:t>
            </a:r>
            <a:r>
              <a:rPr lang="en-US" i="1" dirty="0" err="1">
                <a:latin typeface="Courier New"/>
                <a:cs typeface="Courier New"/>
              </a:rPr>
              <a:t>g.getScore</a:t>
            </a:r>
            <a:r>
              <a:rPr lang="en-US" i="1" dirty="0">
                <a:latin typeface="Courier New"/>
                <a:cs typeface="Courier New"/>
              </a:rPr>
              <a:t>());</a:t>
            </a:r>
          </a:p>
          <a:p>
            <a:r>
              <a:rPr lang="en-US" dirty="0">
                <a:latin typeface="Courier New"/>
                <a:cs typeface="Courier New"/>
              </a:rPr>
              <a:t>	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0310" y="3047556"/>
            <a:ext cx="2698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The tests contains too much detail that hides out the test purpose</a:t>
            </a:r>
            <a:endParaRPr lang="en-US" i="1" dirty="0">
              <a:solidFill>
                <a:schemeClr val="accent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929602" y="3509221"/>
            <a:ext cx="1160708" cy="16385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617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 smtClean="0"/>
              <a:t>What is unit testing?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177520" y="2917920"/>
            <a:ext cx="86302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The </a:t>
            </a:r>
            <a:r>
              <a:rPr lang="en-US" sz="2400" dirty="0"/>
              <a:t>stuff that somebody else </a:t>
            </a:r>
            <a:endParaRPr lang="en-US" sz="2400" dirty="0" smtClean="0"/>
          </a:p>
          <a:p>
            <a:pPr algn="ctr"/>
            <a:r>
              <a:rPr lang="en-US" sz="2400" dirty="0" smtClean="0"/>
              <a:t>does </a:t>
            </a:r>
            <a:r>
              <a:rPr lang="en-US" sz="2400" dirty="0">
                <a:solidFill>
                  <a:srgbClr val="00CC99"/>
                </a:solidFill>
              </a:rPr>
              <a:t>after</a:t>
            </a:r>
            <a:r>
              <a:rPr lang="en-US" sz="2400" dirty="0"/>
              <a:t> </a:t>
            </a:r>
            <a:r>
              <a:rPr lang="en-US" sz="2400" dirty="0" smtClean="0"/>
              <a:t>you are </a:t>
            </a:r>
            <a:r>
              <a:rPr lang="en-US" sz="2400" dirty="0"/>
              <a:t>done </a:t>
            </a:r>
            <a:r>
              <a:rPr lang="en-US" sz="2400" dirty="0" smtClean="0"/>
              <a:t>coding</a:t>
            </a:r>
          </a:p>
          <a:p>
            <a:pPr algn="ctr"/>
            <a:endParaRPr lang="en-US" sz="2400" dirty="0"/>
          </a:p>
          <a:p>
            <a:pPr algn="ctr"/>
            <a:r>
              <a:rPr lang="en-US" sz="2000" dirty="0" smtClean="0"/>
              <a:t>and/or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What you do with your code </a:t>
            </a:r>
            <a:r>
              <a:rPr lang="en-US" sz="2400" dirty="0" smtClean="0">
                <a:solidFill>
                  <a:srgbClr val="00CC99"/>
                </a:solidFill>
              </a:rPr>
              <a:t>after</a:t>
            </a:r>
            <a:r>
              <a:rPr lang="en-US" sz="2400" dirty="0" smtClean="0"/>
              <a:t> you are done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430421" y="2917920"/>
            <a:ext cx="6202947" cy="23083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582821" y="2606842"/>
            <a:ext cx="6050547" cy="29009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63482" y="5248104"/>
            <a:ext cx="1623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in this sense…</a:t>
            </a:r>
          </a:p>
        </p:txBody>
      </p:sp>
    </p:spTree>
    <p:extLst>
      <p:ext uri="{BB962C8B-B14F-4D97-AF65-F5344CB8AC3E}">
        <p14:creationId xmlns:p14="http://schemas.microsoft.com/office/powerpoint/2010/main" val="2895883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review the tests on </a:t>
            </a:r>
            <a:r>
              <a:rPr lang="en-US" dirty="0">
                <a:latin typeface="Courier New"/>
                <a:cs typeface="Courier New"/>
              </a:rPr>
              <a:t>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I’ve got some tests like: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2555717"/>
            <a:ext cx="6166696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	@Test</a:t>
            </a:r>
          </a:p>
          <a:p>
            <a:r>
              <a:rPr lang="en-US" dirty="0">
                <a:latin typeface="Courier New"/>
                <a:cs typeface="Courier New"/>
              </a:rPr>
              <a:t>	public void </a:t>
            </a:r>
            <a:r>
              <a:rPr lang="en-US" dirty="0" err="1">
                <a:latin typeface="Courier New"/>
                <a:cs typeface="Courier New"/>
              </a:rPr>
              <a:t>TestDeuce</a:t>
            </a:r>
            <a:r>
              <a:rPr lang="en-US" dirty="0">
                <a:latin typeface="Courier New"/>
                <a:cs typeface="Courier New"/>
              </a:rPr>
              <a:t>() {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>
                <a:latin typeface="Courier New"/>
                <a:cs typeface="Courier New"/>
              </a:rPr>
              <a:t>g.addPoint</a:t>
            </a:r>
            <a:r>
              <a:rPr lang="en-US" dirty="0">
                <a:latin typeface="Courier New"/>
                <a:cs typeface="Courier New"/>
              </a:rPr>
              <a:t>("Player 1");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>
                <a:latin typeface="Courier New"/>
                <a:cs typeface="Courier New"/>
              </a:rPr>
              <a:t>g.addPoint</a:t>
            </a:r>
            <a:r>
              <a:rPr lang="en-US" dirty="0">
                <a:latin typeface="Courier New"/>
                <a:cs typeface="Courier New"/>
              </a:rPr>
              <a:t>("Player 1");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>
                <a:latin typeface="Courier New"/>
                <a:cs typeface="Courier New"/>
              </a:rPr>
              <a:t>g.addPoint</a:t>
            </a:r>
            <a:r>
              <a:rPr lang="en-US" dirty="0">
                <a:latin typeface="Courier New"/>
                <a:cs typeface="Courier New"/>
              </a:rPr>
              <a:t>("Player 1");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>
                <a:latin typeface="Courier New"/>
                <a:cs typeface="Courier New"/>
              </a:rPr>
              <a:t>g.addPoint</a:t>
            </a:r>
            <a:r>
              <a:rPr lang="en-US" dirty="0">
                <a:latin typeface="Courier New"/>
                <a:cs typeface="Courier New"/>
              </a:rPr>
              <a:t>("Player 2");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>
                <a:latin typeface="Courier New"/>
                <a:cs typeface="Courier New"/>
              </a:rPr>
              <a:t>g.addPoint</a:t>
            </a:r>
            <a:r>
              <a:rPr lang="en-US" dirty="0">
                <a:latin typeface="Courier New"/>
                <a:cs typeface="Courier New"/>
              </a:rPr>
              <a:t>("Player 2");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>
                <a:latin typeface="Courier New"/>
                <a:cs typeface="Courier New"/>
              </a:rPr>
              <a:t>g.addPoint</a:t>
            </a:r>
            <a:r>
              <a:rPr lang="en-US" dirty="0">
                <a:latin typeface="Courier New"/>
                <a:cs typeface="Courier New"/>
              </a:rPr>
              <a:t>("Player 2");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i="1" dirty="0" err="1">
                <a:latin typeface="Courier New"/>
                <a:cs typeface="Courier New"/>
              </a:rPr>
              <a:t>assertEquals</a:t>
            </a:r>
            <a:r>
              <a:rPr lang="en-US" i="1" dirty="0">
                <a:latin typeface="Courier New"/>
                <a:cs typeface="Courier New"/>
              </a:rPr>
              <a:t>("Deuce", </a:t>
            </a:r>
            <a:r>
              <a:rPr lang="en-US" i="1" dirty="0" err="1">
                <a:latin typeface="Courier New"/>
                <a:cs typeface="Courier New"/>
              </a:rPr>
              <a:t>g.getScore</a:t>
            </a:r>
            <a:r>
              <a:rPr lang="en-US" i="1" dirty="0">
                <a:latin typeface="Courier New"/>
                <a:cs typeface="Courier New"/>
              </a:rPr>
              <a:t>());</a:t>
            </a:r>
          </a:p>
          <a:p>
            <a:r>
              <a:rPr lang="en-US" dirty="0">
                <a:latin typeface="Courier New"/>
                <a:cs typeface="Courier New"/>
              </a:rPr>
              <a:t>	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0310" y="3047556"/>
            <a:ext cx="26986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The tests contains too much detail that hides out the test purpose</a:t>
            </a:r>
            <a:endParaRPr lang="en-US" i="1" dirty="0">
              <a:solidFill>
                <a:schemeClr val="accent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929602" y="3509221"/>
            <a:ext cx="1160708" cy="16385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34419" y="5292359"/>
            <a:ext cx="3570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GP8: A test should be readable and meaningful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GP9: Test code could (and should) be refactored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377074" y="4096874"/>
            <a:ext cx="952112" cy="1638039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626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review the tests on </a:t>
            </a:r>
            <a:r>
              <a:rPr lang="en-US" dirty="0">
                <a:latin typeface="Courier New"/>
                <a:cs typeface="Courier New"/>
              </a:rPr>
              <a:t>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approach…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4836" y="2637647"/>
            <a:ext cx="878895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		</a:t>
            </a:r>
          </a:p>
          <a:p>
            <a:r>
              <a:rPr lang="en-US" dirty="0">
                <a:latin typeface="Courier New"/>
                <a:cs typeface="Courier New"/>
              </a:rPr>
              <a:t>	private void </a:t>
            </a:r>
            <a:r>
              <a:rPr lang="en-US" dirty="0" err="1">
                <a:latin typeface="Courier New"/>
                <a:cs typeface="Courier New"/>
              </a:rPr>
              <a:t>addPointsToPlayer</a:t>
            </a:r>
            <a:r>
              <a:rPr lang="en-US" dirty="0">
                <a:latin typeface="Courier New"/>
                <a:cs typeface="Courier New"/>
              </a:rPr>
              <a:t>(String name,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points) {</a:t>
            </a:r>
          </a:p>
          <a:p>
            <a:r>
              <a:rPr lang="en-US" dirty="0">
                <a:latin typeface="Courier New"/>
                <a:cs typeface="Courier New"/>
              </a:rPr>
              <a:t>		for 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 = 1;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 &lt;= points;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++)</a:t>
            </a:r>
          </a:p>
          <a:p>
            <a:r>
              <a:rPr lang="en-US" dirty="0">
                <a:latin typeface="Courier New"/>
                <a:cs typeface="Courier New"/>
              </a:rPr>
              <a:t>			</a:t>
            </a:r>
            <a:r>
              <a:rPr lang="en-US" dirty="0" err="1">
                <a:latin typeface="Courier New"/>
                <a:cs typeface="Courier New"/>
              </a:rPr>
              <a:t>g.addPoint</a:t>
            </a:r>
            <a:r>
              <a:rPr lang="en-US" dirty="0">
                <a:latin typeface="Courier New"/>
                <a:cs typeface="Courier New"/>
              </a:rPr>
              <a:t>(name);</a:t>
            </a:r>
          </a:p>
          <a:p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	@</a:t>
            </a:r>
            <a:r>
              <a:rPr lang="en-US" dirty="0">
                <a:latin typeface="Courier New"/>
                <a:cs typeface="Courier New"/>
              </a:rPr>
              <a:t>Test</a:t>
            </a:r>
          </a:p>
          <a:p>
            <a:r>
              <a:rPr lang="en-US" dirty="0">
                <a:latin typeface="Courier New"/>
                <a:cs typeface="Courier New"/>
              </a:rPr>
              <a:t>	public void </a:t>
            </a:r>
            <a:r>
              <a:rPr lang="en-US" dirty="0" err="1">
                <a:latin typeface="Courier New"/>
                <a:cs typeface="Courier New"/>
              </a:rPr>
              <a:t>TestDeuce</a:t>
            </a:r>
            <a:r>
              <a:rPr lang="en-US" dirty="0">
                <a:latin typeface="Courier New"/>
                <a:cs typeface="Courier New"/>
              </a:rPr>
              <a:t>() {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 smtClean="0">
                <a:latin typeface="Courier New"/>
                <a:cs typeface="Courier New"/>
              </a:rPr>
              <a:t>addPointsToPlayer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"Player </a:t>
            </a:r>
            <a:r>
              <a:rPr lang="en-US" dirty="0" smtClean="0">
                <a:latin typeface="Courier New"/>
                <a:cs typeface="Courier New"/>
              </a:rPr>
              <a:t>1”, 3)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 smtClean="0">
                <a:latin typeface="Courier New"/>
                <a:cs typeface="Courier New"/>
              </a:rPr>
              <a:t>addPointsToPlayer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"Player </a:t>
            </a:r>
            <a:r>
              <a:rPr lang="en-US" dirty="0" smtClean="0">
                <a:latin typeface="Courier New"/>
                <a:cs typeface="Courier New"/>
              </a:rPr>
              <a:t>2”</a:t>
            </a:r>
            <a:r>
              <a:rPr lang="en-US" dirty="0">
                <a:latin typeface="Courier New"/>
                <a:cs typeface="Courier New"/>
              </a:rPr>
              <a:t>, 3);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i="1" dirty="0" err="1">
                <a:latin typeface="Courier New"/>
                <a:cs typeface="Courier New"/>
              </a:rPr>
              <a:t>assertEquals</a:t>
            </a:r>
            <a:r>
              <a:rPr lang="en-US" i="1" dirty="0">
                <a:latin typeface="Courier New"/>
                <a:cs typeface="Courier New"/>
              </a:rPr>
              <a:t>("Deuce", </a:t>
            </a:r>
            <a:r>
              <a:rPr lang="en-US" i="1" dirty="0" err="1">
                <a:latin typeface="Courier New"/>
                <a:cs typeface="Courier New"/>
              </a:rPr>
              <a:t>g.getScore</a:t>
            </a:r>
            <a:r>
              <a:rPr lang="en-US" i="1" dirty="0">
                <a:latin typeface="Courier New"/>
                <a:cs typeface="Courier New"/>
              </a:rPr>
              <a:t>());</a:t>
            </a:r>
          </a:p>
          <a:p>
            <a:r>
              <a:rPr lang="en-US" dirty="0">
                <a:latin typeface="Courier New"/>
                <a:cs typeface="Courier New"/>
              </a:rPr>
              <a:t>	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0310" y="1974072"/>
            <a:ext cx="269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Helper method</a:t>
            </a:r>
            <a:endParaRPr lang="en-US" i="1" dirty="0">
              <a:solidFill>
                <a:schemeClr val="accent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038844" y="2158738"/>
            <a:ext cx="1051466" cy="83160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476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review the tests on </a:t>
            </a:r>
            <a:r>
              <a:rPr lang="en-US" dirty="0">
                <a:latin typeface="Courier New"/>
                <a:cs typeface="Courier New"/>
              </a:rPr>
              <a:t>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approach…but: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4836" y="2637647"/>
            <a:ext cx="878895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		</a:t>
            </a:r>
          </a:p>
          <a:p>
            <a:r>
              <a:rPr lang="en-US" dirty="0">
                <a:latin typeface="Courier New"/>
                <a:cs typeface="Courier New"/>
              </a:rPr>
              <a:t>	private void </a:t>
            </a:r>
            <a:r>
              <a:rPr lang="en-US" dirty="0" err="1">
                <a:latin typeface="Courier New"/>
                <a:cs typeface="Courier New"/>
              </a:rPr>
              <a:t>addPointsToPlayer</a:t>
            </a:r>
            <a:r>
              <a:rPr lang="en-US" dirty="0">
                <a:latin typeface="Courier New"/>
                <a:cs typeface="Courier New"/>
              </a:rPr>
              <a:t>(String name,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points) {</a:t>
            </a:r>
          </a:p>
          <a:p>
            <a:r>
              <a:rPr lang="en-US" dirty="0">
                <a:latin typeface="Courier New"/>
                <a:cs typeface="Courier New"/>
              </a:rPr>
              <a:t>		for 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 = 1;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 &lt;= points;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++)</a:t>
            </a:r>
          </a:p>
          <a:p>
            <a:r>
              <a:rPr lang="en-US" dirty="0">
                <a:latin typeface="Courier New"/>
                <a:cs typeface="Courier New"/>
              </a:rPr>
              <a:t>			</a:t>
            </a:r>
            <a:r>
              <a:rPr lang="en-US" dirty="0" err="1">
                <a:latin typeface="Courier New"/>
                <a:cs typeface="Courier New"/>
              </a:rPr>
              <a:t>g.addPoint</a:t>
            </a:r>
            <a:r>
              <a:rPr lang="en-US" dirty="0">
                <a:latin typeface="Courier New"/>
                <a:cs typeface="Courier New"/>
              </a:rPr>
              <a:t>(name);</a:t>
            </a:r>
          </a:p>
          <a:p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	@</a:t>
            </a:r>
            <a:r>
              <a:rPr lang="en-US" dirty="0">
                <a:latin typeface="Courier New"/>
                <a:cs typeface="Courier New"/>
              </a:rPr>
              <a:t>Test</a:t>
            </a:r>
          </a:p>
          <a:p>
            <a:r>
              <a:rPr lang="en-US" dirty="0">
                <a:latin typeface="Courier New"/>
                <a:cs typeface="Courier New"/>
              </a:rPr>
              <a:t>	public void </a:t>
            </a:r>
            <a:r>
              <a:rPr lang="en-US" dirty="0" err="1">
                <a:latin typeface="Courier New"/>
                <a:cs typeface="Courier New"/>
              </a:rPr>
              <a:t>TestDeuce</a:t>
            </a:r>
            <a:r>
              <a:rPr lang="en-US" dirty="0">
                <a:latin typeface="Courier New"/>
                <a:cs typeface="Courier New"/>
              </a:rPr>
              <a:t>() {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 smtClean="0">
                <a:latin typeface="Courier New"/>
                <a:cs typeface="Courier New"/>
              </a:rPr>
              <a:t>addPointsToPlayer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"Player </a:t>
            </a:r>
            <a:r>
              <a:rPr lang="en-US" dirty="0" smtClean="0">
                <a:latin typeface="Courier New"/>
                <a:cs typeface="Courier New"/>
              </a:rPr>
              <a:t>1”, 3)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 smtClean="0">
                <a:latin typeface="Courier New"/>
                <a:cs typeface="Courier New"/>
              </a:rPr>
              <a:t>addPointsToPlayer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"Player </a:t>
            </a:r>
            <a:r>
              <a:rPr lang="en-US" dirty="0" smtClean="0">
                <a:latin typeface="Courier New"/>
                <a:cs typeface="Courier New"/>
              </a:rPr>
              <a:t>2”</a:t>
            </a:r>
            <a:r>
              <a:rPr lang="en-US" dirty="0">
                <a:latin typeface="Courier New"/>
                <a:cs typeface="Courier New"/>
              </a:rPr>
              <a:t>, 3);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i="1" dirty="0" err="1">
                <a:latin typeface="Courier New"/>
                <a:cs typeface="Courier New"/>
              </a:rPr>
              <a:t>assertEquals</a:t>
            </a:r>
            <a:r>
              <a:rPr lang="en-US" i="1" dirty="0">
                <a:latin typeface="Courier New"/>
                <a:cs typeface="Courier New"/>
              </a:rPr>
              <a:t>("Deuce", </a:t>
            </a:r>
            <a:r>
              <a:rPr lang="en-US" i="1" dirty="0" err="1">
                <a:latin typeface="Courier New"/>
                <a:cs typeface="Courier New"/>
              </a:rPr>
              <a:t>g.getScore</a:t>
            </a:r>
            <a:r>
              <a:rPr lang="en-US" i="1" dirty="0">
                <a:latin typeface="Courier New"/>
                <a:cs typeface="Courier New"/>
              </a:rPr>
              <a:t>());</a:t>
            </a:r>
          </a:p>
          <a:p>
            <a:r>
              <a:rPr lang="en-US" dirty="0">
                <a:latin typeface="Courier New"/>
                <a:cs typeface="Courier New"/>
              </a:rPr>
              <a:t>	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2710" y="4079074"/>
            <a:ext cx="2698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Will you remember what it means in a month or so?</a:t>
            </a:r>
            <a:endParaRPr lang="en-US" i="1" dirty="0">
              <a:solidFill>
                <a:schemeClr val="accent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5557750" y="4540739"/>
            <a:ext cx="684960" cy="40221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7813" y="2039707"/>
            <a:ext cx="357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GP10: Avoid magic numbers</a:t>
            </a: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2102904" y="2409039"/>
            <a:ext cx="3290981" cy="253391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670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review the tests on </a:t>
            </a:r>
            <a:r>
              <a:rPr lang="en-US" dirty="0">
                <a:latin typeface="Courier New"/>
                <a:cs typeface="Courier New"/>
              </a:rPr>
              <a:t>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 better: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4836" y="2009537"/>
            <a:ext cx="8788959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		</a:t>
            </a:r>
          </a:p>
          <a:p>
            <a:r>
              <a:rPr lang="en-US" dirty="0">
                <a:latin typeface="Courier New"/>
                <a:cs typeface="Courier New"/>
              </a:rPr>
              <a:t>	private void </a:t>
            </a:r>
            <a:r>
              <a:rPr lang="en-US" dirty="0" err="1">
                <a:latin typeface="Courier New"/>
                <a:cs typeface="Courier New"/>
              </a:rPr>
              <a:t>addPointsToPlayer</a:t>
            </a:r>
            <a:r>
              <a:rPr lang="en-US" dirty="0">
                <a:latin typeface="Courier New"/>
                <a:cs typeface="Courier New"/>
              </a:rPr>
              <a:t>(String name,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points) {</a:t>
            </a:r>
          </a:p>
          <a:p>
            <a:r>
              <a:rPr lang="en-US" dirty="0">
                <a:latin typeface="Courier New"/>
                <a:cs typeface="Courier New"/>
              </a:rPr>
              <a:t>		for 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 = 1;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 &lt;= points;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++)</a:t>
            </a:r>
          </a:p>
          <a:p>
            <a:r>
              <a:rPr lang="en-US" dirty="0">
                <a:latin typeface="Courier New"/>
                <a:cs typeface="Courier New"/>
              </a:rPr>
              <a:t>			</a:t>
            </a:r>
            <a:r>
              <a:rPr lang="en-US" dirty="0" err="1">
                <a:latin typeface="Courier New"/>
                <a:cs typeface="Courier New"/>
              </a:rPr>
              <a:t>g.addPoint</a:t>
            </a:r>
            <a:r>
              <a:rPr lang="en-US" dirty="0">
                <a:latin typeface="Courier New"/>
                <a:cs typeface="Courier New"/>
              </a:rPr>
              <a:t>(name);</a:t>
            </a:r>
          </a:p>
          <a:p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	private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points(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n) {</a:t>
            </a:r>
          </a:p>
          <a:p>
            <a:r>
              <a:rPr lang="en-US" dirty="0">
                <a:latin typeface="Courier New"/>
                <a:cs typeface="Courier New"/>
              </a:rPr>
              <a:t>		return n;</a:t>
            </a:r>
          </a:p>
          <a:p>
            <a:r>
              <a:rPr lang="en-US" dirty="0">
                <a:latin typeface="Courier New"/>
                <a:cs typeface="Courier New"/>
              </a:rPr>
              <a:t>	}</a:t>
            </a:r>
            <a:endParaRPr lang="en-US" dirty="0" smtClean="0">
              <a:latin typeface="Courier New"/>
              <a:cs typeface="Courier New"/>
            </a:endParaRP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	@</a:t>
            </a:r>
            <a:r>
              <a:rPr lang="en-US" dirty="0">
                <a:latin typeface="Courier New"/>
                <a:cs typeface="Courier New"/>
              </a:rPr>
              <a:t>Test</a:t>
            </a:r>
          </a:p>
          <a:p>
            <a:r>
              <a:rPr lang="en-US" dirty="0">
                <a:latin typeface="Courier New"/>
                <a:cs typeface="Courier New"/>
              </a:rPr>
              <a:t>	public void </a:t>
            </a:r>
            <a:r>
              <a:rPr lang="en-US" dirty="0" err="1">
                <a:latin typeface="Courier New"/>
                <a:cs typeface="Courier New"/>
              </a:rPr>
              <a:t>TestDeuce</a:t>
            </a:r>
            <a:r>
              <a:rPr lang="en-US" dirty="0">
                <a:latin typeface="Courier New"/>
                <a:cs typeface="Courier New"/>
              </a:rPr>
              <a:t>() {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 smtClean="0">
                <a:latin typeface="Courier New"/>
                <a:cs typeface="Courier New"/>
              </a:rPr>
              <a:t>addPointsToPlayer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"Player </a:t>
            </a:r>
            <a:r>
              <a:rPr lang="en-US" dirty="0" smtClean="0">
                <a:latin typeface="Courier New"/>
                <a:cs typeface="Courier New"/>
              </a:rPr>
              <a:t>1”, points(3))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 smtClean="0">
                <a:latin typeface="Courier New"/>
                <a:cs typeface="Courier New"/>
              </a:rPr>
              <a:t>addPointsToPlayer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"Player </a:t>
            </a:r>
            <a:r>
              <a:rPr lang="en-US" dirty="0" smtClean="0">
                <a:latin typeface="Courier New"/>
                <a:cs typeface="Courier New"/>
              </a:rPr>
              <a:t>2”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>points(3))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i="1" dirty="0" err="1">
                <a:latin typeface="Courier New"/>
                <a:cs typeface="Courier New"/>
              </a:rPr>
              <a:t>assertEquals</a:t>
            </a:r>
            <a:r>
              <a:rPr lang="en-US" i="1" dirty="0">
                <a:latin typeface="Courier New"/>
                <a:cs typeface="Courier New"/>
              </a:rPr>
              <a:t>("Deuce", </a:t>
            </a:r>
            <a:r>
              <a:rPr lang="en-US" i="1" dirty="0" err="1">
                <a:latin typeface="Courier New"/>
                <a:cs typeface="Courier New"/>
              </a:rPr>
              <a:t>g.getScore</a:t>
            </a:r>
            <a:r>
              <a:rPr lang="en-US" i="1" dirty="0">
                <a:latin typeface="Courier New"/>
                <a:cs typeface="Courier New"/>
              </a:rPr>
              <a:t>());</a:t>
            </a:r>
          </a:p>
          <a:p>
            <a:r>
              <a:rPr lang="en-US" dirty="0">
                <a:latin typeface="Courier New"/>
                <a:cs typeface="Courier New"/>
              </a:rPr>
              <a:t>	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30439" y="3414909"/>
            <a:ext cx="2698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Gives specific semantics to the numbers</a:t>
            </a:r>
            <a:endParaRPr lang="en-US" i="1" dirty="0">
              <a:solidFill>
                <a:schemeClr val="accent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74560" y="3876574"/>
            <a:ext cx="955879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04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review the tests on </a:t>
            </a:r>
            <a:r>
              <a:rPr lang="en-US" dirty="0">
                <a:latin typeface="Courier New"/>
                <a:cs typeface="Courier New"/>
              </a:rPr>
              <a:t>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 better: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4836" y="2009537"/>
            <a:ext cx="8788959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		</a:t>
            </a:r>
          </a:p>
          <a:p>
            <a:r>
              <a:rPr lang="en-US" dirty="0">
                <a:latin typeface="Courier New"/>
                <a:cs typeface="Courier New"/>
              </a:rPr>
              <a:t>	private void </a:t>
            </a:r>
            <a:r>
              <a:rPr lang="en-US" dirty="0" err="1">
                <a:latin typeface="Courier New"/>
                <a:cs typeface="Courier New"/>
              </a:rPr>
              <a:t>addPointsToPlayer</a:t>
            </a:r>
            <a:r>
              <a:rPr lang="en-US" dirty="0">
                <a:latin typeface="Courier New"/>
                <a:cs typeface="Courier New"/>
              </a:rPr>
              <a:t>(String name,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points) {</a:t>
            </a:r>
          </a:p>
          <a:p>
            <a:r>
              <a:rPr lang="en-US" dirty="0">
                <a:latin typeface="Courier New"/>
                <a:cs typeface="Courier New"/>
              </a:rPr>
              <a:t>		for 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 = 1;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 &lt;= points;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++)</a:t>
            </a:r>
          </a:p>
          <a:p>
            <a:r>
              <a:rPr lang="en-US" dirty="0">
                <a:latin typeface="Courier New"/>
                <a:cs typeface="Courier New"/>
              </a:rPr>
              <a:t>			</a:t>
            </a:r>
            <a:r>
              <a:rPr lang="en-US" dirty="0" err="1">
                <a:latin typeface="Courier New"/>
                <a:cs typeface="Courier New"/>
              </a:rPr>
              <a:t>g.addPoint</a:t>
            </a:r>
            <a:r>
              <a:rPr lang="en-US" dirty="0">
                <a:latin typeface="Courier New"/>
                <a:cs typeface="Courier New"/>
              </a:rPr>
              <a:t>(name);</a:t>
            </a:r>
          </a:p>
          <a:p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	private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points(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n) {</a:t>
            </a:r>
          </a:p>
          <a:p>
            <a:r>
              <a:rPr lang="en-US" dirty="0">
                <a:latin typeface="Courier New"/>
                <a:cs typeface="Courier New"/>
              </a:rPr>
              <a:t>		return n;</a:t>
            </a:r>
          </a:p>
          <a:p>
            <a:r>
              <a:rPr lang="en-US" dirty="0">
                <a:latin typeface="Courier New"/>
                <a:cs typeface="Courier New"/>
              </a:rPr>
              <a:t>	}</a:t>
            </a:r>
            <a:endParaRPr lang="en-US" dirty="0" smtClean="0">
              <a:latin typeface="Courier New"/>
              <a:cs typeface="Courier New"/>
            </a:endParaRP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	@</a:t>
            </a:r>
            <a:r>
              <a:rPr lang="en-US" dirty="0">
                <a:latin typeface="Courier New"/>
                <a:cs typeface="Courier New"/>
              </a:rPr>
              <a:t>Test</a:t>
            </a:r>
          </a:p>
          <a:p>
            <a:r>
              <a:rPr lang="en-US" dirty="0">
                <a:latin typeface="Courier New"/>
                <a:cs typeface="Courier New"/>
              </a:rPr>
              <a:t>	public void </a:t>
            </a:r>
            <a:r>
              <a:rPr lang="en-US" dirty="0" err="1">
                <a:latin typeface="Courier New"/>
                <a:cs typeface="Courier New"/>
              </a:rPr>
              <a:t>TestDeuce</a:t>
            </a:r>
            <a:r>
              <a:rPr lang="en-US" dirty="0">
                <a:latin typeface="Courier New"/>
                <a:cs typeface="Courier New"/>
              </a:rPr>
              <a:t>() {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 smtClean="0">
                <a:latin typeface="Courier New"/>
                <a:cs typeface="Courier New"/>
              </a:rPr>
              <a:t>addPointsToPlayer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"Player </a:t>
            </a:r>
            <a:r>
              <a:rPr lang="en-US" dirty="0" smtClean="0">
                <a:latin typeface="Courier New"/>
                <a:cs typeface="Courier New"/>
              </a:rPr>
              <a:t>1”, points(3))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 smtClean="0">
                <a:latin typeface="Courier New"/>
                <a:cs typeface="Courier New"/>
              </a:rPr>
              <a:t>addPointsToPlayer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>
                <a:latin typeface="Courier New"/>
                <a:cs typeface="Courier New"/>
              </a:rPr>
              <a:t>"Player </a:t>
            </a:r>
            <a:r>
              <a:rPr lang="en-US" dirty="0" smtClean="0">
                <a:latin typeface="Courier New"/>
                <a:cs typeface="Courier New"/>
              </a:rPr>
              <a:t>2”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smtClean="0">
                <a:latin typeface="Courier New"/>
                <a:cs typeface="Courier New"/>
              </a:rPr>
              <a:t>points(3))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i="1" dirty="0" err="1">
                <a:latin typeface="Courier New"/>
                <a:cs typeface="Courier New"/>
              </a:rPr>
              <a:t>assertEquals</a:t>
            </a:r>
            <a:r>
              <a:rPr lang="en-US" i="1" dirty="0">
                <a:latin typeface="Courier New"/>
                <a:cs typeface="Courier New"/>
              </a:rPr>
              <a:t>("Deuce", </a:t>
            </a:r>
            <a:r>
              <a:rPr lang="en-US" i="1" dirty="0" err="1">
                <a:latin typeface="Courier New"/>
                <a:cs typeface="Courier New"/>
              </a:rPr>
              <a:t>g.getScore</a:t>
            </a:r>
            <a:r>
              <a:rPr lang="en-US" i="1" dirty="0">
                <a:latin typeface="Courier New"/>
                <a:cs typeface="Courier New"/>
              </a:rPr>
              <a:t>());</a:t>
            </a:r>
          </a:p>
          <a:p>
            <a:r>
              <a:rPr lang="en-US" dirty="0">
                <a:latin typeface="Courier New"/>
                <a:cs typeface="Courier New"/>
              </a:rPr>
              <a:t>	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30439" y="3414909"/>
            <a:ext cx="2698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Gives specific semantics to the numbers</a:t>
            </a:r>
            <a:endParaRPr lang="en-US" i="1" dirty="0">
              <a:solidFill>
                <a:schemeClr val="accent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74560" y="3876574"/>
            <a:ext cx="955879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67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on </a:t>
            </a:r>
            <a:r>
              <a:rPr lang="en-US" dirty="0" smtClean="0">
                <a:latin typeface="Courier New"/>
                <a:cs typeface="Courier New"/>
              </a:rPr>
              <a:t>Game</a:t>
            </a:r>
            <a:r>
              <a:rPr lang="en-US" dirty="0" smtClean="0"/>
              <a:t> not yet satisfactory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you have something like?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45351" y="2267926"/>
            <a:ext cx="269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Two reasons to fail</a:t>
            </a:r>
            <a:endParaRPr lang="en-US" i="1" dirty="0">
              <a:solidFill>
                <a:schemeClr val="accent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786736" y="2637258"/>
            <a:ext cx="846635" cy="124063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63864" y="2783763"/>
            <a:ext cx="88487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	@Test</a:t>
            </a:r>
          </a:p>
          <a:p>
            <a:r>
              <a:rPr lang="en-US" dirty="0">
                <a:latin typeface="Courier New"/>
                <a:cs typeface="Courier New"/>
              </a:rPr>
              <a:t>	public void TestPlayer1WinsAfterAdvantage() {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>
                <a:latin typeface="Courier New"/>
                <a:cs typeface="Courier New"/>
              </a:rPr>
              <a:t>addPointsToPlayer</a:t>
            </a:r>
            <a:r>
              <a:rPr lang="en-US" dirty="0">
                <a:latin typeface="Courier New"/>
                <a:cs typeface="Courier New"/>
              </a:rPr>
              <a:t>("Player 1", points(4));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>
                <a:latin typeface="Courier New"/>
                <a:cs typeface="Courier New"/>
              </a:rPr>
              <a:t>addPointsToPlayer</a:t>
            </a:r>
            <a:r>
              <a:rPr lang="en-US" dirty="0">
                <a:latin typeface="Courier New"/>
                <a:cs typeface="Courier New"/>
              </a:rPr>
              <a:t>("Player 2", points(3));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>
                <a:latin typeface="Courier New"/>
                <a:cs typeface="Courier New"/>
              </a:rPr>
              <a:t>assertEquals</a:t>
            </a:r>
            <a:r>
              <a:rPr lang="en-US" dirty="0">
                <a:latin typeface="Courier New"/>
                <a:cs typeface="Courier New"/>
              </a:rPr>
              <a:t>("Player 1 has advantage", </a:t>
            </a:r>
            <a:r>
              <a:rPr lang="en-US" dirty="0" err="1">
                <a:latin typeface="Courier New"/>
                <a:cs typeface="Courier New"/>
              </a:rPr>
              <a:t>g.getScore</a:t>
            </a:r>
            <a:r>
              <a:rPr lang="en-US" dirty="0">
                <a:latin typeface="Courier New"/>
                <a:cs typeface="Courier New"/>
              </a:rPr>
              <a:t>());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>
                <a:latin typeface="Courier New"/>
                <a:cs typeface="Courier New"/>
              </a:rPr>
              <a:t>addPointsToPlayer</a:t>
            </a:r>
            <a:r>
              <a:rPr lang="en-US" dirty="0">
                <a:latin typeface="Courier New"/>
                <a:cs typeface="Courier New"/>
              </a:rPr>
              <a:t>("Player 1", points(1));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>
                <a:latin typeface="Courier New"/>
                <a:cs typeface="Courier New"/>
              </a:rPr>
              <a:t>assertEquals</a:t>
            </a:r>
            <a:r>
              <a:rPr lang="en-US" dirty="0">
                <a:latin typeface="Courier New"/>
                <a:cs typeface="Courier New"/>
              </a:rPr>
              <a:t>("Player 1 wins", </a:t>
            </a:r>
            <a:r>
              <a:rPr lang="en-US" dirty="0" err="1">
                <a:latin typeface="Courier New"/>
                <a:cs typeface="Courier New"/>
              </a:rPr>
              <a:t>g.getScore</a:t>
            </a:r>
            <a:r>
              <a:rPr lang="en-US" dirty="0">
                <a:latin typeface="Courier New"/>
                <a:cs typeface="Courier New"/>
              </a:rPr>
              <a:t>());</a:t>
            </a:r>
          </a:p>
          <a:p>
            <a:r>
              <a:rPr lang="en-US" dirty="0">
                <a:latin typeface="Courier New"/>
                <a:cs typeface="Courier New"/>
              </a:rPr>
              <a:t>	}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100810" y="2637258"/>
            <a:ext cx="532561" cy="1923363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48280" y="5295328"/>
            <a:ext cx="3570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GP11: A test should have just one reason to fail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951241" y="2762510"/>
            <a:ext cx="0" cy="253281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134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Tests on </a:t>
            </a:r>
            <a:r>
              <a:rPr lang="en-US" dirty="0" smtClean="0">
                <a:latin typeface="Courier New"/>
                <a:cs typeface="Courier New"/>
              </a:rPr>
              <a:t>Game</a:t>
            </a:r>
            <a:r>
              <a:rPr lang="en-US" dirty="0" smtClean="0"/>
              <a:t> not yet satisfactory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makes more sense: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3864" y="2510672"/>
            <a:ext cx="884870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	@Test</a:t>
            </a:r>
          </a:p>
          <a:p>
            <a:r>
              <a:rPr lang="en-US" dirty="0">
                <a:latin typeface="Courier New"/>
                <a:cs typeface="Courier New"/>
              </a:rPr>
              <a:t>	public void TestPlayer1Advantage() {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>
                <a:latin typeface="Courier New"/>
                <a:cs typeface="Courier New"/>
              </a:rPr>
              <a:t>addPointsToPlayer</a:t>
            </a:r>
            <a:r>
              <a:rPr lang="en-US" dirty="0">
                <a:latin typeface="Courier New"/>
                <a:cs typeface="Courier New"/>
              </a:rPr>
              <a:t>("Player 1", points(4));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>
                <a:latin typeface="Courier New"/>
                <a:cs typeface="Courier New"/>
              </a:rPr>
              <a:t>addPointsToPlayer</a:t>
            </a:r>
            <a:r>
              <a:rPr lang="en-US" dirty="0">
                <a:latin typeface="Courier New"/>
                <a:cs typeface="Courier New"/>
              </a:rPr>
              <a:t>("Player 2", points(3));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>
                <a:latin typeface="Courier New"/>
                <a:cs typeface="Courier New"/>
              </a:rPr>
              <a:t>assertEquals</a:t>
            </a:r>
            <a:r>
              <a:rPr lang="en-US" dirty="0">
                <a:latin typeface="Courier New"/>
                <a:cs typeface="Courier New"/>
              </a:rPr>
              <a:t>("Player 1 has advantage", </a:t>
            </a:r>
            <a:r>
              <a:rPr lang="en-US" dirty="0" err="1">
                <a:latin typeface="Courier New"/>
                <a:cs typeface="Courier New"/>
              </a:rPr>
              <a:t>g.getScore</a:t>
            </a:r>
            <a:r>
              <a:rPr lang="en-US" dirty="0">
                <a:latin typeface="Courier New"/>
                <a:cs typeface="Courier New"/>
              </a:rPr>
              <a:t>());</a:t>
            </a:r>
          </a:p>
          <a:p>
            <a:r>
              <a:rPr lang="en-US" dirty="0">
                <a:latin typeface="Courier New"/>
                <a:cs typeface="Courier New"/>
              </a:rPr>
              <a:t>	}</a:t>
            </a:r>
          </a:p>
          <a:p>
            <a:r>
              <a:rPr lang="en-US" dirty="0">
                <a:latin typeface="Courier New"/>
                <a:cs typeface="Courier New"/>
              </a:rPr>
              <a:t>	</a:t>
            </a:r>
          </a:p>
          <a:p>
            <a:r>
              <a:rPr lang="en-US" dirty="0">
                <a:latin typeface="Courier New"/>
                <a:cs typeface="Courier New"/>
              </a:rPr>
              <a:t>	@Test</a:t>
            </a:r>
          </a:p>
          <a:p>
            <a:r>
              <a:rPr lang="en-US" dirty="0">
                <a:latin typeface="Courier New"/>
                <a:cs typeface="Courier New"/>
              </a:rPr>
              <a:t>	public void TestPlayer1WinsAfterAdvantage() {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>
                <a:latin typeface="Courier New"/>
                <a:cs typeface="Courier New"/>
              </a:rPr>
              <a:t>addPointsToPlayer</a:t>
            </a:r>
            <a:r>
              <a:rPr lang="en-US" dirty="0">
                <a:latin typeface="Courier New"/>
                <a:cs typeface="Courier New"/>
              </a:rPr>
              <a:t>("Player 1", points(5));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>
                <a:latin typeface="Courier New"/>
                <a:cs typeface="Courier New"/>
              </a:rPr>
              <a:t>addPointsToPlayer</a:t>
            </a:r>
            <a:r>
              <a:rPr lang="en-US" dirty="0">
                <a:latin typeface="Courier New"/>
                <a:cs typeface="Courier New"/>
              </a:rPr>
              <a:t>("Player 2", points(3));</a:t>
            </a:r>
          </a:p>
          <a:p>
            <a:r>
              <a:rPr lang="en-US" dirty="0">
                <a:latin typeface="Courier New"/>
                <a:cs typeface="Courier New"/>
              </a:rPr>
              <a:t>		</a:t>
            </a:r>
            <a:r>
              <a:rPr lang="en-US" dirty="0" err="1">
                <a:latin typeface="Courier New"/>
                <a:cs typeface="Courier New"/>
              </a:rPr>
              <a:t>assertEquals</a:t>
            </a:r>
            <a:r>
              <a:rPr lang="en-US" dirty="0">
                <a:latin typeface="Courier New"/>
                <a:cs typeface="Courier New"/>
              </a:rPr>
              <a:t>("Player 1 wins", </a:t>
            </a:r>
            <a:r>
              <a:rPr lang="en-US" dirty="0" err="1">
                <a:latin typeface="Courier New"/>
                <a:cs typeface="Courier New"/>
              </a:rPr>
              <a:t>g.getScore</a:t>
            </a:r>
            <a:r>
              <a:rPr lang="en-US" dirty="0">
                <a:latin typeface="Courier New"/>
                <a:cs typeface="Courier New"/>
              </a:rPr>
              <a:t>());</a:t>
            </a:r>
          </a:p>
          <a:p>
            <a:r>
              <a:rPr lang="en-US" dirty="0">
                <a:latin typeface="Courier New"/>
                <a:cs typeface="Courier New"/>
              </a:rPr>
              <a:t>	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84047" y="1769816"/>
            <a:ext cx="2698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More options? True, but this is not QA. Do not overkill!</a:t>
            </a:r>
            <a:endParaRPr lang="en-US" i="1" dirty="0">
              <a:solidFill>
                <a:schemeClr val="accent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626028" y="2693146"/>
            <a:ext cx="2007344" cy="208594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60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issue in </a:t>
            </a:r>
            <a:r>
              <a:rPr lang="en-US" dirty="0">
                <a:latin typeface="Courier New"/>
                <a:cs typeface="Courier New"/>
              </a:rPr>
              <a:t>Game</a:t>
            </a:r>
            <a:r>
              <a:rPr lang="en-US" dirty="0"/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quite weird: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only reason why we do that is because </a:t>
            </a:r>
            <a:r>
              <a:rPr lang="en-US" dirty="0" smtClean="0">
                <a:latin typeface="Courier New"/>
                <a:cs typeface="Courier New"/>
              </a:rPr>
              <a:t>Player</a:t>
            </a:r>
            <a:r>
              <a:rPr lang="en-US" dirty="0" smtClean="0"/>
              <a:t> is hardcoded into </a:t>
            </a:r>
            <a:r>
              <a:rPr lang="en-US" dirty="0">
                <a:latin typeface="Courier New"/>
                <a:cs typeface="Courier New"/>
              </a:rPr>
              <a:t>Game</a:t>
            </a:r>
          </a:p>
          <a:p>
            <a:pPr lvl="1"/>
            <a:r>
              <a:rPr lang="en-US" dirty="0" smtClean="0">
                <a:ea typeface="ＭＳ Ｐゴシック" charset="0"/>
                <a:cs typeface="Courier New"/>
              </a:rPr>
              <a:t>We need to set </a:t>
            </a:r>
            <a:r>
              <a:rPr lang="en-US" dirty="0" smtClean="0">
                <a:latin typeface="Courier New"/>
                <a:ea typeface="ＭＳ Ｐゴシック" charset="0"/>
                <a:cs typeface="Courier New"/>
              </a:rPr>
              <a:t>Player</a:t>
            </a:r>
            <a:r>
              <a:rPr lang="en-US" dirty="0" smtClean="0">
                <a:ea typeface="ＭＳ Ｐゴシック" charset="0"/>
                <a:cs typeface="Courier New"/>
              </a:rPr>
              <a:t> in a given state</a:t>
            </a:r>
          </a:p>
          <a:p>
            <a:pPr lvl="1"/>
            <a:r>
              <a:rPr lang="en-US" dirty="0" smtClean="0">
                <a:ea typeface="ＭＳ Ｐゴシック" charset="0"/>
                <a:cs typeface="Courier New"/>
              </a:rPr>
              <a:t>We cannot access </a:t>
            </a:r>
            <a:r>
              <a:rPr lang="en-US" dirty="0" smtClean="0">
                <a:latin typeface="Courier New"/>
                <a:ea typeface="ＭＳ Ｐゴシック" charset="0"/>
                <a:cs typeface="Courier New"/>
              </a:rPr>
              <a:t>Player</a:t>
            </a:r>
            <a:r>
              <a:rPr lang="en-US" dirty="0" smtClean="0">
                <a:ea typeface="ＭＳ Ｐゴシック" charset="0"/>
                <a:cs typeface="Courier New"/>
              </a:rPr>
              <a:t> directly</a:t>
            </a:r>
          </a:p>
          <a:p>
            <a:pPr lvl="1"/>
            <a:r>
              <a:rPr lang="en-US" dirty="0">
                <a:ea typeface="ＭＳ Ｐゴシック" charset="0"/>
                <a:cs typeface="Courier New"/>
              </a:rPr>
              <a:t>We cannot </a:t>
            </a:r>
            <a:r>
              <a:rPr lang="en-US" dirty="0" smtClean="0">
                <a:ea typeface="ＭＳ Ｐゴシック" charset="0"/>
                <a:cs typeface="Courier New"/>
              </a:rPr>
              <a:t>replace </a:t>
            </a:r>
            <a:r>
              <a:rPr lang="en-US" dirty="0" smtClean="0">
                <a:latin typeface="Courier New"/>
                <a:ea typeface="ＭＳ Ｐゴシック" charset="0"/>
                <a:cs typeface="Courier New"/>
              </a:rPr>
              <a:t>Player</a:t>
            </a:r>
            <a:endParaRPr lang="en-US" dirty="0">
              <a:ea typeface="ＭＳ Ｐゴシック" charset="0"/>
              <a:cs typeface="Courier New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419" y="2153875"/>
            <a:ext cx="85391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	private void </a:t>
            </a:r>
            <a:r>
              <a:rPr lang="en-US" dirty="0" err="1">
                <a:latin typeface="Courier New"/>
                <a:cs typeface="Courier New"/>
              </a:rPr>
              <a:t>addPointsToPlayer</a:t>
            </a:r>
            <a:r>
              <a:rPr lang="en-US" dirty="0">
                <a:latin typeface="Courier New"/>
                <a:cs typeface="Courier New"/>
              </a:rPr>
              <a:t>(String name, 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points) {</a:t>
            </a:r>
          </a:p>
          <a:p>
            <a:r>
              <a:rPr lang="en-US" dirty="0">
                <a:latin typeface="Courier New"/>
                <a:cs typeface="Courier New"/>
              </a:rPr>
              <a:t>		for (</a:t>
            </a:r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 = 1;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 &lt;= points; </a:t>
            </a:r>
            <a:r>
              <a:rPr lang="en-US" dirty="0" err="1">
                <a:latin typeface="Courier New"/>
                <a:cs typeface="Courier New"/>
              </a:rPr>
              <a:t>i</a:t>
            </a:r>
            <a:r>
              <a:rPr lang="en-US" dirty="0">
                <a:latin typeface="Courier New"/>
                <a:cs typeface="Courier New"/>
              </a:rPr>
              <a:t>++)</a:t>
            </a:r>
          </a:p>
          <a:p>
            <a:r>
              <a:rPr lang="en-US" dirty="0">
                <a:latin typeface="Courier New"/>
                <a:cs typeface="Courier New"/>
              </a:rPr>
              <a:t>			</a:t>
            </a:r>
            <a:r>
              <a:rPr lang="en-US" dirty="0" err="1">
                <a:latin typeface="Courier New"/>
                <a:cs typeface="Courier New"/>
              </a:rPr>
              <a:t>g.addPoint</a:t>
            </a:r>
            <a:r>
              <a:rPr lang="en-US" dirty="0">
                <a:latin typeface="Courier New"/>
                <a:cs typeface="Courier New"/>
              </a:rPr>
              <a:t>(name);</a:t>
            </a:r>
          </a:p>
          <a:p>
            <a:r>
              <a:rPr lang="en-US" dirty="0">
                <a:latin typeface="Courier New"/>
                <a:cs typeface="Courier New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573534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issue in </a:t>
            </a:r>
            <a:r>
              <a:rPr lang="en-US" dirty="0" smtClean="0">
                <a:latin typeface="Courier New"/>
                <a:cs typeface="Courier New"/>
              </a:rPr>
              <a:t>Game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Player</a:t>
            </a:r>
            <a:r>
              <a:rPr lang="en-US" dirty="0" smtClean="0"/>
              <a:t> cannot be replaced by a </a:t>
            </a:r>
            <a:r>
              <a:rPr lang="en-US" u="sng" dirty="0" smtClean="0"/>
              <a:t>test double</a:t>
            </a:r>
          </a:p>
          <a:p>
            <a:pPr lvl="1"/>
            <a:r>
              <a:rPr lang="en-US" dirty="0" smtClean="0"/>
              <a:t>One of the typical poor design practices that lead to </a:t>
            </a:r>
            <a:r>
              <a:rPr lang="en-US" dirty="0" smtClean="0">
                <a:solidFill>
                  <a:srgbClr val="FF6600"/>
                </a:solidFill>
              </a:rPr>
              <a:t>GP6: </a:t>
            </a:r>
            <a:r>
              <a:rPr lang="en-US" dirty="0">
                <a:solidFill>
                  <a:srgbClr val="FF6600"/>
                </a:solidFill>
              </a:rPr>
              <a:t>Design should be </a:t>
            </a:r>
            <a:r>
              <a:rPr lang="en-US" dirty="0" smtClean="0">
                <a:solidFill>
                  <a:srgbClr val="FF6600"/>
                </a:solidFill>
              </a:rPr>
              <a:t>testable</a:t>
            </a:r>
          </a:p>
          <a:p>
            <a:r>
              <a:rPr lang="en-US" dirty="0" smtClean="0"/>
              <a:t>Solution is:</a:t>
            </a:r>
          </a:p>
          <a:p>
            <a:pPr lvl="1"/>
            <a:r>
              <a:rPr lang="en-US" dirty="0" smtClean="0"/>
              <a:t>Avoid hardcoding; use dependency injection</a:t>
            </a:r>
          </a:p>
          <a:p>
            <a:pPr lvl="1"/>
            <a:r>
              <a:rPr lang="en-US" dirty="0" smtClean="0"/>
              <a:t>Extend the original </a:t>
            </a:r>
            <a:r>
              <a:rPr lang="en-US" dirty="0" smtClean="0">
                <a:latin typeface="Courier New"/>
                <a:cs typeface="Courier New"/>
              </a:rPr>
              <a:t>Player</a:t>
            </a:r>
            <a:r>
              <a:rPr lang="en-US" dirty="0" smtClean="0"/>
              <a:t> into a stub </a:t>
            </a:r>
            <a:r>
              <a:rPr lang="en-US" dirty="0" err="1">
                <a:latin typeface="Courier New"/>
                <a:cs typeface="Courier New"/>
              </a:rPr>
              <a:t>MyPlayer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Bypass the </a:t>
            </a:r>
            <a:r>
              <a:rPr lang="en-US" dirty="0" err="1" smtClean="0">
                <a:latin typeface="Courier New"/>
                <a:cs typeface="Courier New"/>
              </a:rPr>
              <a:t>addPoint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method to quickly initialize </a:t>
            </a:r>
            <a:r>
              <a:rPr lang="en-US" dirty="0">
                <a:latin typeface="Courier New"/>
                <a:cs typeface="Courier New"/>
              </a:rPr>
              <a:t>points</a:t>
            </a:r>
          </a:p>
        </p:txBody>
      </p:sp>
    </p:spTree>
    <p:extLst>
      <p:ext uri="{BB962C8B-B14F-4D97-AF65-F5344CB8AC3E}">
        <p14:creationId xmlns:p14="http://schemas.microsoft.com/office/powerpoint/2010/main" val="278943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Dependence injection</a:t>
            </a:r>
            <a:endParaRPr lang="en-US" dirty="0"/>
          </a:p>
        </p:txBody>
      </p:sp>
      <p:pic>
        <p:nvPicPr>
          <p:cNvPr id="4" name="Picture 3" descr="Screen Shot 2014-04-03 at 17.54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55" y="2005226"/>
            <a:ext cx="55499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46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 smtClean="0"/>
              <a:t>What is unit testing (also)?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177520" y="2917920"/>
            <a:ext cx="863021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A programming philosophy</a:t>
            </a:r>
          </a:p>
          <a:p>
            <a:pPr algn="ctr"/>
            <a:endParaRPr lang="en-US" sz="2400" dirty="0"/>
          </a:p>
          <a:p>
            <a:pPr algn="ctr"/>
            <a:r>
              <a:rPr lang="en-US" sz="2000" dirty="0"/>
              <a:t>c</a:t>
            </a:r>
            <a:r>
              <a:rPr lang="en-US" sz="2000" dirty="0" smtClean="0"/>
              <a:t>haracterized by the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>
                <a:solidFill>
                  <a:srgbClr val="00CC99"/>
                </a:solidFill>
              </a:rPr>
              <a:t>in-parallel development </a:t>
            </a:r>
            <a:r>
              <a:rPr lang="en-US" sz="2400" dirty="0" smtClean="0"/>
              <a:t>of test code and production code, not just for QA purposes but also for </a:t>
            </a:r>
            <a:r>
              <a:rPr lang="en-US" sz="2400" dirty="0" smtClean="0">
                <a:solidFill>
                  <a:schemeClr val="accent1"/>
                </a:solidFill>
              </a:rPr>
              <a:t>design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87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/>
              <a:t>Extend the original </a:t>
            </a:r>
            <a:r>
              <a:rPr lang="en-US" dirty="0">
                <a:latin typeface="Courier New"/>
                <a:cs typeface="Courier New"/>
              </a:rPr>
              <a:t>Player</a:t>
            </a:r>
            <a:r>
              <a:rPr lang="en-US" dirty="0"/>
              <a:t> into a stub </a:t>
            </a:r>
            <a:r>
              <a:rPr lang="en-US" dirty="0" err="1" smtClean="0">
                <a:latin typeface="Courier New"/>
                <a:cs typeface="Courier New"/>
              </a:rPr>
              <a:t>MyPlayer</a:t>
            </a:r>
            <a:endParaRPr lang="en-US" dirty="0"/>
          </a:p>
        </p:txBody>
      </p:sp>
      <p:pic>
        <p:nvPicPr>
          <p:cNvPr id="3" name="Picture 2" descr="Screen Shot 2014-04-08 at 21.23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1668572"/>
            <a:ext cx="65532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12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Bypass the </a:t>
            </a:r>
            <a:r>
              <a:rPr lang="en-US" dirty="0" err="1">
                <a:latin typeface="Courier New"/>
                <a:cs typeface="Courier New"/>
              </a:rPr>
              <a:t>addPoint</a:t>
            </a:r>
            <a:r>
              <a:rPr lang="en-US" dirty="0">
                <a:latin typeface="Courier New"/>
                <a:cs typeface="Courier New"/>
              </a:rPr>
              <a:t>()</a:t>
            </a:r>
            <a:r>
              <a:rPr lang="en-US" dirty="0"/>
              <a:t>method to quickly initialize </a:t>
            </a:r>
            <a:r>
              <a:rPr lang="en-US" dirty="0" smtClean="0">
                <a:latin typeface="Courier New"/>
                <a:cs typeface="Courier New"/>
              </a:rPr>
              <a:t>points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here: </a:t>
            </a:r>
            <a:r>
              <a:rPr lang="en-US" dirty="0" smtClean="0">
                <a:latin typeface="Courier New"/>
                <a:cs typeface="Courier New"/>
              </a:rPr>
              <a:t>points</a:t>
            </a:r>
            <a:r>
              <a:rPr lang="en-US" dirty="0" smtClean="0"/>
              <a:t> is </a:t>
            </a:r>
            <a:r>
              <a:rPr lang="en-US" dirty="0" smtClean="0">
                <a:latin typeface="Courier New"/>
                <a:cs typeface="Courier New"/>
              </a:rPr>
              <a:t>private</a:t>
            </a:r>
          </a:p>
          <a:p>
            <a:pPr lvl="1"/>
            <a:r>
              <a:rPr lang="en-US" dirty="0" smtClean="0"/>
              <a:t>Change to </a:t>
            </a:r>
            <a:r>
              <a:rPr lang="en-US" dirty="0" smtClean="0">
                <a:latin typeface="Courier New"/>
                <a:cs typeface="Courier New"/>
              </a:rPr>
              <a:t>protected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5" name="Picture 4" descr="Screen Shot 2014-04-03 at 17.59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588" y="2747302"/>
            <a:ext cx="40005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12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with the tests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26864" y="1159491"/>
            <a:ext cx="2698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Less boilerplate, increased control</a:t>
            </a:r>
            <a:endParaRPr lang="en-US" i="1" dirty="0">
              <a:solidFill>
                <a:schemeClr val="accent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434851" y="1482657"/>
            <a:ext cx="792013" cy="1425763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4-04-08 at 21.31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9325"/>
            <a:ext cx="9144000" cy="377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12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create a test suite to run all tests together</a:t>
            </a:r>
            <a:endParaRPr lang="en-US" dirty="0"/>
          </a:p>
        </p:txBody>
      </p:sp>
      <p:pic>
        <p:nvPicPr>
          <p:cNvPr id="4" name="Picture 3" descr="Screen Shot 2014-04-03 at 18.02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101" y="3262553"/>
            <a:ext cx="5339263" cy="157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65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Solo exercise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429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3" y="1183681"/>
            <a:ext cx="7772400" cy="1143000"/>
          </a:xfrm>
        </p:spPr>
        <p:txBody>
          <a:bodyPr/>
          <a:lstStyle/>
          <a:p>
            <a:r>
              <a:rPr lang="en-US" dirty="0" smtClean="0"/>
              <a:t>Summary of good practices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930" y="2204359"/>
            <a:ext cx="8522481" cy="1489075"/>
          </a:xfrm>
        </p:spPr>
        <p:txBody>
          <a:bodyPr/>
          <a:lstStyle/>
          <a:p>
            <a:pPr algn="l"/>
            <a:r>
              <a:rPr lang="en-US" sz="1800" dirty="0" smtClean="0">
                <a:solidFill>
                  <a:srgbClr val="FF6600"/>
                </a:solidFill>
              </a:rPr>
              <a:t>GP0: 100% test coverage is not the goal</a:t>
            </a:r>
          </a:p>
          <a:p>
            <a:pPr algn="l"/>
            <a:r>
              <a:rPr lang="en-US" sz="1800" dirty="0" smtClean="0">
                <a:solidFill>
                  <a:srgbClr val="FF6600"/>
                </a:solidFill>
              </a:rPr>
              <a:t>GP1: No production code without test code</a:t>
            </a:r>
          </a:p>
          <a:p>
            <a:pPr algn="l"/>
            <a:r>
              <a:rPr lang="en-US" sz="1800" dirty="0" smtClean="0">
                <a:solidFill>
                  <a:srgbClr val="FF6600"/>
                </a:solidFill>
              </a:rPr>
              <a:t>GP2: </a:t>
            </a:r>
            <a:r>
              <a:rPr lang="en-US" sz="1800" dirty="0">
                <a:solidFill>
                  <a:srgbClr val="FF6600"/>
                </a:solidFill>
              </a:rPr>
              <a:t>Test method names must be </a:t>
            </a:r>
            <a:r>
              <a:rPr lang="en-US" sz="1800" dirty="0" smtClean="0">
                <a:solidFill>
                  <a:srgbClr val="FF6600"/>
                </a:solidFill>
              </a:rPr>
              <a:t>meaningful</a:t>
            </a:r>
          </a:p>
          <a:p>
            <a:pPr algn="l"/>
            <a:r>
              <a:rPr lang="en-US" sz="1800" dirty="0">
                <a:solidFill>
                  <a:srgbClr val="FF6600"/>
                </a:solidFill>
              </a:rPr>
              <a:t>GP3: Focus on behavior, not </a:t>
            </a:r>
            <a:r>
              <a:rPr lang="en-US" sz="1800" dirty="0" smtClean="0">
                <a:solidFill>
                  <a:srgbClr val="FF6600"/>
                </a:solidFill>
              </a:rPr>
              <a:t>implementation</a:t>
            </a:r>
          </a:p>
          <a:p>
            <a:pPr algn="l"/>
            <a:r>
              <a:rPr lang="en-US" sz="1800" dirty="0" smtClean="0">
                <a:solidFill>
                  <a:srgbClr val="FF6600"/>
                </a:solidFill>
              </a:rPr>
              <a:t>GP4: </a:t>
            </a:r>
            <a:r>
              <a:rPr lang="en-US" sz="1800" dirty="0">
                <a:solidFill>
                  <a:srgbClr val="FF6600"/>
                </a:solidFill>
              </a:rPr>
              <a:t>Unfinished tests should </a:t>
            </a:r>
            <a:r>
              <a:rPr lang="en-US" sz="1800" dirty="0" smtClean="0">
                <a:solidFill>
                  <a:srgbClr val="FF6600"/>
                </a:solidFill>
              </a:rPr>
              <a:t>fail</a:t>
            </a:r>
          </a:p>
          <a:p>
            <a:pPr algn="l"/>
            <a:r>
              <a:rPr lang="en-US" sz="1800" dirty="0" smtClean="0">
                <a:solidFill>
                  <a:srgbClr val="FF6600"/>
                </a:solidFill>
              </a:rPr>
              <a:t>GP5: Tests should provide fast feedback</a:t>
            </a:r>
          </a:p>
          <a:p>
            <a:pPr algn="l"/>
            <a:r>
              <a:rPr lang="en-US" sz="1800" dirty="0" smtClean="0">
                <a:solidFill>
                  <a:srgbClr val="FF6600"/>
                </a:solidFill>
              </a:rPr>
              <a:t>GP6: </a:t>
            </a:r>
            <a:r>
              <a:rPr lang="en-US" sz="1800" i="1" dirty="0" smtClean="0">
                <a:solidFill>
                  <a:srgbClr val="660066"/>
                </a:solidFill>
              </a:rPr>
              <a:t>see next</a:t>
            </a:r>
          </a:p>
          <a:p>
            <a:pPr algn="l"/>
            <a:r>
              <a:rPr lang="en-US" sz="1800" dirty="0" smtClean="0">
                <a:solidFill>
                  <a:srgbClr val="FF6600"/>
                </a:solidFill>
              </a:rPr>
              <a:t>GP7: Tests should not depend on other tests</a:t>
            </a:r>
          </a:p>
          <a:p>
            <a:pPr algn="l"/>
            <a:r>
              <a:rPr lang="en-US" sz="1800" dirty="0" smtClean="0">
                <a:solidFill>
                  <a:srgbClr val="FF6600"/>
                </a:solidFill>
              </a:rPr>
              <a:t>GP8: </a:t>
            </a:r>
            <a:r>
              <a:rPr lang="en-US" sz="1800" dirty="0">
                <a:solidFill>
                  <a:srgbClr val="FF6600"/>
                </a:solidFill>
              </a:rPr>
              <a:t>A test should be readable and </a:t>
            </a:r>
            <a:r>
              <a:rPr lang="en-US" sz="1800" dirty="0" smtClean="0">
                <a:solidFill>
                  <a:srgbClr val="FF6600"/>
                </a:solidFill>
              </a:rPr>
              <a:t>meaningful</a:t>
            </a:r>
          </a:p>
          <a:p>
            <a:pPr algn="l"/>
            <a:r>
              <a:rPr lang="en-US" sz="1800" dirty="0" smtClean="0">
                <a:solidFill>
                  <a:srgbClr val="FF6600"/>
                </a:solidFill>
              </a:rPr>
              <a:t>GP9: Test code should be refactored</a:t>
            </a:r>
          </a:p>
          <a:p>
            <a:pPr algn="l"/>
            <a:r>
              <a:rPr lang="en-US" sz="1800" dirty="0" smtClean="0">
                <a:solidFill>
                  <a:srgbClr val="FF6600"/>
                </a:solidFill>
              </a:rPr>
              <a:t>GP10: Avoid magic numbers</a:t>
            </a:r>
          </a:p>
          <a:p>
            <a:pPr algn="l"/>
            <a:r>
              <a:rPr lang="en-US" sz="1800" dirty="0" smtClean="0">
                <a:solidFill>
                  <a:srgbClr val="FF6600"/>
                </a:solidFill>
              </a:rPr>
              <a:t>GP11: A test should have just one reason to fail</a:t>
            </a:r>
            <a:endParaRPr lang="en-US" sz="18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597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3" y="1183681"/>
            <a:ext cx="7772400" cy="1143000"/>
          </a:xfrm>
        </p:spPr>
        <p:txBody>
          <a:bodyPr/>
          <a:lstStyle/>
          <a:p>
            <a:r>
              <a:rPr lang="en-US" dirty="0" smtClean="0"/>
              <a:t>Summary of good practices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930" y="2340909"/>
            <a:ext cx="8522481" cy="1489075"/>
          </a:xfrm>
        </p:spPr>
        <p:txBody>
          <a:bodyPr/>
          <a:lstStyle/>
          <a:p>
            <a:pPr algn="l"/>
            <a:r>
              <a:rPr lang="en-US" sz="2000" dirty="0" smtClean="0">
                <a:solidFill>
                  <a:srgbClr val="FF6600"/>
                </a:solidFill>
              </a:rPr>
              <a:t>GP6: </a:t>
            </a:r>
            <a:r>
              <a:rPr lang="en-US" sz="2000" dirty="0">
                <a:solidFill>
                  <a:srgbClr val="FF6600"/>
                </a:solidFill>
              </a:rPr>
              <a:t>Design should be testable (refactor if needed)</a:t>
            </a:r>
          </a:p>
          <a:p>
            <a:pPr marL="1085850" lvl="1" indent="-342900">
              <a:buFont typeface="Arial"/>
              <a:buChar char="•"/>
            </a:pPr>
            <a:r>
              <a:rPr lang="en-US" sz="1600" dirty="0">
                <a:solidFill>
                  <a:srgbClr val="FF6600"/>
                </a:solidFill>
              </a:rPr>
              <a:t>Use dependency injection to easily substitute collaborators with test </a:t>
            </a:r>
            <a:r>
              <a:rPr lang="en-US" sz="1600" dirty="0" smtClean="0">
                <a:solidFill>
                  <a:srgbClr val="FF6600"/>
                </a:solidFill>
              </a:rPr>
              <a:t>doubles</a:t>
            </a:r>
          </a:p>
          <a:p>
            <a:pPr marL="1485900" lvl="2" indent="-342900">
              <a:buFont typeface="Arial"/>
              <a:buChar char="•"/>
            </a:pPr>
            <a:r>
              <a:rPr lang="en-US" sz="1000" dirty="0">
                <a:solidFill>
                  <a:srgbClr val="FF6600"/>
                </a:solidFill>
              </a:rPr>
              <a:t>= use </a:t>
            </a:r>
            <a:r>
              <a:rPr lang="en-US" sz="1000" dirty="0">
                <a:solidFill>
                  <a:srgbClr val="FF6600"/>
                </a:solidFill>
                <a:latin typeface="Courier New"/>
                <a:cs typeface="Courier New"/>
              </a:rPr>
              <a:t>new</a:t>
            </a:r>
            <a:r>
              <a:rPr lang="en-US" sz="1000" dirty="0">
                <a:solidFill>
                  <a:srgbClr val="FF6600"/>
                </a:solidFill>
              </a:rPr>
              <a:t> with </a:t>
            </a:r>
            <a:r>
              <a:rPr lang="en-US" sz="1000" dirty="0" smtClean="0">
                <a:solidFill>
                  <a:srgbClr val="FF6600"/>
                </a:solidFill>
              </a:rPr>
              <a:t>care</a:t>
            </a:r>
            <a:endParaRPr lang="en-US" sz="1000" dirty="0">
              <a:solidFill>
                <a:srgbClr val="FF6600"/>
              </a:solidFill>
            </a:endParaRPr>
          </a:p>
          <a:p>
            <a:pPr marL="1085850" lvl="1" indent="-342900">
              <a:buFont typeface="Arial"/>
              <a:buChar char="•"/>
            </a:pPr>
            <a:r>
              <a:rPr lang="en-US" sz="1600" dirty="0">
                <a:solidFill>
                  <a:srgbClr val="FF6600"/>
                </a:solidFill>
              </a:rPr>
              <a:t>Use </a:t>
            </a:r>
            <a:r>
              <a:rPr lang="en-US" sz="1600" dirty="0" smtClean="0">
                <a:solidFill>
                  <a:srgbClr val="FF6600"/>
                </a:solidFill>
                <a:latin typeface="Courier New"/>
                <a:cs typeface="Courier New"/>
              </a:rPr>
              <a:t>package access </a:t>
            </a:r>
            <a:r>
              <a:rPr lang="en-US" sz="1600" dirty="0" smtClean="0">
                <a:solidFill>
                  <a:srgbClr val="FF6600"/>
                </a:solidFill>
              </a:rPr>
              <a:t>instead </a:t>
            </a:r>
            <a:r>
              <a:rPr lang="en-US" sz="1600" dirty="0">
                <a:solidFill>
                  <a:srgbClr val="FF6600"/>
                </a:solidFill>
              </a:rPr>
              <a:t>of </a:t>
            </a:r>
            <a:r>
              <a:rPr lang="en-US" sz="1600" dirty="0" smtClean="0">
                <a:solidFill>
                  <a:srgbClr val="FF6600"/>
                </a:solidFill>
                <a:latin typeface="Courier New"/>
                <a:cs typeface="Courier New"/>
              </a:rPr>
              <a:t>private </a:t>
            </a:r>
            <a:r>
              <a:rPr lang="en-US" sz="1600" dirty="0" smtClean="0">
                <a:solidFill>
                  <a:srgbClr val="FF6600"/>
                </a:solidFill>
              </a:rPr>
              <a:t>to access attributes from test doubles in the same package</a:t>
            </a:r>
            <a:endParaRPr lang="en-US" sz="16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61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TDD</a:t>
            </a:r>
          </a:p>
          <a:p>
            <a:r>
              <a:rPr lang="en-US" dirty="0" smtClean="0"/>
              <a:t>+slicing criteria</a:t>
            </a:r>
          </a:p>
          <a:p>
            <a:r>
              <a:rPr lang="en-US" dirty="0" smtClean="0"/>
              <a:t>+2 exercises</a:t>
            </a:r>
          </a:p>
          <a:p>
            <a:endParaRPr lang="en-US" dirty="0" smtClean="0"/>
          </a:p>
          <a:p>
            <a:r>
              <a:rPr lang="en-US" dirty="0" smtClean="0"/>
              <a:t>Also</a:t>
            </a:r>
          </a:p>
          <a:p>
            <a:r>
              <a:rPr lang="en-US" dirty="0"/>
              <a:t>Basic </a:t>
            </a:r>
            <a:r>
              <a:rPr lang="en-US" dirty="0" err="1"/>
              <a:t>JUnit</a:t>
            </a:r>
            <a:r>
              <a:rPr lang="en-US" dirty="0"/>
              <a:t> (test classes, methods, assertions)</a:t>
            </a:r>
          </a:p>
          <a:p>
            <a:r>
              <a:rPr lang="en-US" dirty="0"/>
              <a:t>+ Parameterized 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86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Test-Driven Development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9897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743" y="1276493"/>
            <a:ext cx="3881177" cy="486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97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 smtClean="0"/>
              <a:t>Does this new approach work better?</a:t>
            </a:r>
            <a:endParaRPr lang="en-US" sz="4400" dirty="0"/>
          </a:p>
        </p:txBody>
      </p:sp>
      <p:pic>
        <p:nvPicPr>
          <p:cNvPr id="5" name="Picture 4" descr="Screen Shot 2014-04-08 at 00.16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52" y="2502325"/>
            <a:ext cx="3616492" cy="394526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4478421" y="4096905"/>
            <a:ext cx="2004627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74896" y="3912239"/>
            <a:ext cx="236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Not that clear !!</a:t>
            </a:r>
          </a:p>
        </p:txBody>
      </p:sp>
    </p:spTree>
    <p:extLst>
      <p:ext uri="{BB962C8B-B14F-4D97-AF65-F5344CB8AC3E}">
        <p14:creationId xmlns:p14="http://schemas.microsoft.com/office/powerpoint/2010/main" val="2407956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Proposed (/popularized) by Kent Beck in his 2002 book </a:t>
            </a:r>
            <a:r>
              <a:rPr lang="en-US" i="1" dirty="0" smtClean="0"/>
              <a:t>Test-Driven Development by Example</a:t>
            </a:r>
          </a:p>
          <a:p>
            <a:r>
              <a:rPr lang="en-US" dirty="0" smtClean="0"/>
              <a:t>According to the author, TDD </a:t>
            </a:r>
            <a:r>
              <a:rPr lang="en-US" i="1" dirty="0" smtClean="0"/>
              <a:t>is a way of managing fear during programming</a:t>
            </a:r>
          </a:p>
          <a:p>
            <a:r>
              <a:rPr lang="en-US" dirty="0" smtClean="0"/>
              <a:t>Fear makes us tentative, hesitating</a:t>
            </a:r>
          </a:p>
          <a:p>
            <a:pPr lvl="1"/>
            <a:r>
              <a:rPr lang="en-US" dirty="0" smtClean="0"/>
              <a:t>Too much up-front design</a:t>
            </a:r>
          </a:p>
          <a:p>
            <a:pPr lvl="1"/>
            <a:r>
              <a:rPr lang="en-US" dirty="0" smtClean="0"/>
              <a:t>Unnecessary stuff</a:t>
            </a:r>
          </a:p>
          <a:p>
            <a:pPr lvl="1"/>
            <a:r>
              <a:rPr lang="en-US" dirty="0" smtClean="0"/>
              <a:t>Higher complexity</a:t>
            </a:r>
          </a:p>
          <a:p>
            <a:pPr lvl="1"/>
            <a:r>
              <a:rPr lang="en-US" dirty="0" smtClean="0"/>
              <a:t>Slow progress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999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avoid fear?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Courage, </a:t>
            </a:r>
          </a:p>
          <a:p>
            <a:pPr lvl="1"/>
            <a:r>
              <a:rPr lang="en-US" dirty="0" smtClean="0"/>
              <a:t>meaning </a:t>
            </a:r>
            <a:r>
              <a:rPr lang="en-US" u="sng" dirty="0" smtClean="0"/>
              <a:t>do something concrete, quickly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Start simply (KISS, YAGNI)</a:t>
            </a:r>
          </a:p>
          <a:p>
            <a:pPr lvl="1"/>
            <a:r>
              <a:rPr lang="en-US" dirty="0" smtClean="0"/>
              <a:t>Write automated tests</a:t>
            </a:r>
          </a:p>
          <a:p>
            <a:pPr lvl="1"/>
            <a:r>
              <a:rPr lang="en-US" dirty="0" smtClean="0"/>
              <a:t>Refactor to add design decisions one at a time</a:t>
            </a:r>
          </a:p>
          <a:p>
            <a:r>
              <a:rPr lang="en-US" dirty="0" smtClean="0"/>
              <a:t>TDD follows a </a:t>
            </a:r>
            <a:r>
              <a:rPr lang="en-US" u="sng" dirty="0" smtClean="0"/>
              <a:t>test-first approach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25234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Test-first approach</a:t>
            </a:r>
            <a:endParaRPr lang="en-GB" dirty="0"/>
          </a:p>
        </p:txBody>
      </p:sp>
      <p:pic>
        <p:nvPicPr>
          <p:cNvPr id="40" name="Picture 39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4" r="46818"/>
          <a:stretch/>
        </p:blipFill>
        <p:spPr>
          <a:xfrm>
            <a:off x="3013096" y="1137214"/>
            <a:ext cx="3134700" cy="516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16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 mantra</a:t>
            </a:r>
            <a:endParaRPr lang="en-US" dirty="0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25" y="1479680"/>
            <a:ext cx="7529275" cy="435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82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perform the 3 steps?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(1 </a:t>
            </a:r>
            <a:r>
              <a:rPr lang="en-US" dirty="0" smtClean="0">
                <a:sym typeface="Wingdings"/>
              </a:rPr>
              <a:t> 2)  </a:t>
            </a:r>
            <a:r>
              <a:rPr lang="en-US" dirty="0" smtClean="0"/>
              <a:t>Make tests work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(2 </a:t>
            </a:r>
            <a:r>
              <a:rPr lang="en-US" dirty="0" smtClean="0">
                <a:sym typeface="Wingdings"/>
              </a:rPr>
              <a:t> 3)  </a:t>
            </a:r>
            <a:r>
              <a:rPr lang="en-US" dirty="0" smtClean="0"/>
              <a:t>Refactor code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(3 </a:t>
            </a:r>
            <a:r>
              <a:rPr lang="en-US" dirty="0" smtClean="0">
                <a:sym typeface="Wingdings"/>
              </a:rPr>
              <a:t> 1)  </a:t>
            </a:r>
            <a:r>
              <a:rPr lang="en-US" dirty="0" smtClean="0"/>
              <a:t>Move to the next tiny functionality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smtClean="0"/>
              <a:t>Let’s start with the last one </a:t>
            </a:r>
            <a:r>
              <a:rPr lang="en-US" b="1" dirty="0" smtClean="0">
                <a:sym typeface="Wingdings"/>
              </a:rPr>
              <a:t>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157177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 </a:t>
            </a:r>
            <a:r>
              <a:rPr lang="en-US" dirty="0">
                <a:sym typeface="Wingdings"/>
              </a:rPr>
              <a:t> 1)  </a:t>
            </a:r>
            <a:r>
              <a:rPr lang="en-US" dirty="0"/>
              <a:t>Move to the next tiny </a:t>
            </a:r>
            <a:r>
              <a:rPr lang="en-US" dirty="0" smtClean="0"/>
              <a:t>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really the 1</a:t>
            </a:r>
            <a:r>
              <a:rPr lang="en-US" baseline="30000" dirty="0" smtClean="0"/>
              <a:t>st</a:t>
            </a:r>
            <a:r>
              <a:rPr lang="en-US" dirty="0" smtClean="0"/>
              <a:t> step</a:t>
            </a:r>
          </a:p>
          <a:p>
            <a:pPr lvl="1"/>
            <a:r>
              <a:rPr lang="en-US" dirty="0" smtClean="0"/>
              <a:t>Failing tests reflect something to be done </a:t>
            </a:r>
            <a:r>
              <a:rPr lang="en-US" dirty="0" smtClean="0">
                <a:sym typeface="Wingdings"/>
              </a:rPr>
              <a:t>, so it has to be decided beforehand</a:t>
            </a:r>
          </a:p>
          <a:p>
            <a:r>
              <a:rPr lang="en-US" dirty="0" smtClean="0"/>
              <a:t>We have been discussing slicing strategies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600" b="1" dirty="0" smtClean="0"/>
              <a:t>Do they apply?</a:t>
            </a:r>
          </a:p>
        </p:txBody>
      </p:sp>
    </p:spTree>
    <p:extLst>
      <p:ext uri="{BB962C8B-B14F-4D97-AF65-F5344CB8AC3E}">
        <p14:creationId xmlns:p14="http://schemas.microsoft.com/office/powerpoint/2010/main" val="337285639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 </a:t>
            </a:r>
            <a:r>
              <a:rPr lang="en-US" dirty="0">
                <a:sym typeface="Wingdings"/>
              </a:rPr>
              <a:t> 1)  </a:t>
            </a:r>
            <a:r>
              <a:rPr lang="en-US" dirty="0"/>
              <a:t>Move to the next tiny </a:t>
            </a:r>
            <a:r>
              <a:rPr lang="en-US" dirty="0" smtClean="0"/>
              <a:t>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really the 1</a:t>
            </a:r>
            <a:r>
              <a:rPr lang="en-US" baseline="30000" dirty="0" smtClean="0"/>
              <a:t>st</a:t>
            </a:r>
            <a:r>
              <a:rPr lang="en-US" dirty="0" smtClean="0"/>
              <a:t> step</a:t>
            </a:r>
          </a:p>
          <a:p>
            <a:pPr lvl="1"/>
            <a:r>
              <a:rPr lang="en-US" dirty="0" smtClean="0"/>
              <a:t>Tests reflect something to be done </a:t>
            </a:r>
            <a:r>
              <a:rPr lang="en-US" dirty="0" smtClean="0">
                <a:sym typeface="Wingdings"/>
              </a:rPr>
              <a:t>, so it has to be decided beforehand</a:t>
            </a:r>
          </a:p>
          <a:p>
            <a:r>
              <a:rPr lang="en-US" dirty="0" smtClean="0"/>
              <a:t>We have been discussing slicing strategies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600" b="1" dirty="0" smtClean="0"/>
              <a:t>Do they apply to this context?</a:t>
            </a:r>
          </a:p>
          <a:p>
            <a:pPr marL="0" indent="0" algn="ctr">
              <a:buNone/>
            </a:pPr>
            <a:r>
              <a:rPr lang="en-US" sz="3600" b="1" dirty="0" smtClean="0">
                <a:solidFill>
                  <a:srgbClr val="FF0000"/>
                </a:solidFill>
              </a:rPr>
              <a:t>Not necessarily…</a:t>
            </a:r>
          </a:p>
        </p:txBody>
      </p:sp>
    </p:spTree>
    <p:extLst>
      <p:ext uri="{BB962C8B-B14F-4D97-AF65-F5344CB8AC3E}">
        <p14:creationId xmlns:p14="http://schemas.microsoft.com/office/powerpoint/2010/main" val="48406155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Slicing strategies in TDD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training exercises are toy problems</a:t>
            </a:r>
          </a:p>
          <a:p>
            <a:r>
              <a:rPr lang="en-US" dirty="0" smtClean="0"/>
              <a:t>Slices are very small</a:t>
            </a:r>
          </a:p>
          <a:p>
            <a:pPr lvl="1"/>
            <a:r>
              <a:rPr lang="en-US" dirty="0" smtClean="0"/>
              <a:t>The fit the </a:t>
            </a:r>
            <a:r>
              <a:rPr lang="en-US" i="1" dirty="0" smtClean="0"/>
              <a:t>TDD spirit </a:t>
            </a:r>
            <a:r>
              <a:rPr lang="en-US" dirty="0" smtClean="0"/>
              <a:t>pretty well</a:t>
            </a:r>
          </a:p>
          <a:p>
            <a:r>
              <a:rPr lang="en-US" dirty="0" smtClean="0"/>
              <a:t>However, TDD advocates for even tinier slices</a:t>
            </a:r>
          </a:p>
          <a:p>
            <a:pPr lvl="1"/>
            <a:r>
              <a:rPr lang="en-US" dirty="0" err="1" smtClean="0"/>
              <a:t>Babysteps</a:t>
            </a:r>
            <a:endParaRPr lang="en-US" dirty="0" smtClean="0"/>
          </a:p>
          <a:p>
            <a:pPr lvl="1"/>
            <a:r>
              <a:rPr lang="en-US" dirty="0" smtClean="0"/>
              <a:t>Let’s call them </a:t>
            </a:r>
            <a:r>
              <a:rPr lang="en-US" u="sng" dirty="0" smtClean="0"/>
              <a:t>tasks</a:t>
            </a:r>
            <a:r>
              <a:rPr lang="en-US" dirty="0" smtClean="0"/>
              <a:t>,</a:t>
            </a:r>
            <a:r>
              <a:rPr lang="en-US" i="1" dirty="0" smtClean="0"/>
              <a:t> just to improve communication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/>
              <a:t>Let’s see an example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71973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TennisGame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Incrt’l</a:t>
            </a:r>
            <a:r>
              <a:rPr lang="en-US" dirty="0" smtClean="0"/>
              <a:t> test last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199" y="2174875"/>
            <a:ext cx="4406990" cy="3951288"/>
          </a:xfrm>
        </p:spPr>
        <p:txBody>
          <a:bodyPr/>
          <a:lstStyle/>
          <a:p>
            <a:r>
              <a:rPr lang="en-US" sz="2000" dirty="0" err="1">
                <a:latin typeface="Courier New"/>
                <a:cs typeface="Courier New"/>
              </a:rPr>
              <a:t>getScore</a:t>
            </a:r>
            <a:r>
              <a:rPr lang="en-US" sz="2000" dirty="0"/>
              <a:t>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love</a:t>
            </a:r>
            <a:r>
              <a:rPr lang="en-US" sz="2000" dirty="0"/>
              <a:t>-love, upon </a:t>
            </a:r>
            <a:r>
              <a:rPr lang="en-US" sz="2000" dirty="0" err="1" smtClean="0"/>
              <a:t>init</a:t>
            </a:r>
            <a:endParaRPr lang="en-US" sz="2000" dirty="0"/>
          </a:p>
          <a:p>
            <a:r>
              <a:rPr lang="en-US" sz="2000" dirty="0" err="1">
                <a:latin typeface="Courier New"/>
                <a:cs typeface="Courier New"/>
              </a:rPr>
              <a:t>getScore</a:t>
            </a:r>
            <a:r>
              <a:rPr lang="en-US" sz="2000" dirty="0"/>
              <a:t>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fifteen</a:t>
            </a:r>
            <a:r>
              <a:rPr lang="en-US" sz="2000" dirty="0"/>
              <a:t>-forty </a:t>
            </a:r>
            <a:r>
              <a:rPr lang="en-US" sz="2000" dirty="0" smtClean="0"/>
              <a:t>cases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864189" y="1535113"/>
            <a:ext cx="3822611" cy="639762"/>
          </a:xfrm>
        </p:spPr>
        <p:txBody>
          <a:bodyPr/>
          <a:lstStyle/>
          <a:p>
            <a:r>
              <a:rPr lang="en-US" dirty="0" smtClean="0"/>
              <a:t>TDD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864189" y="2174875"/>
            <a:ext cx="3822611" cy="3951288"/>
          </a:xfrm>
        </p:spPr>
        <p:txBody>
          <a:bodyPr/>
          <a:lstStyle/>
          <a:p>
            <a:r>
              <a:rPr lang="en-US" sz="2000" dirty="0" err="1">
                <a:latin typeface="Courier New"/>
                <a:cs typeface="Courier New"/>
              </a:rPr>
              <a:t>getScore</a:t>
            </a:r>
            <a:r>
              <a:rPr lang="en-US" sz="2000" dirty="0"/>
              <a:t> 	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love</a:t>
            </a:r>
            <a:r>
              <a:rPr lang="en-US" sz="2000" dirty="0"/>
              <a:t>-</a:t>
            </a:r>
            <a:r>
              <a:rPr lang="en-US" sz="2000" dirty="0" smtClean="0"/>
              <a:t>love</a:t>
            </a:r>
            <a:endParaRPr lang="en-US" sz="2000" dirty="0"/>
          </a:p>
          <a:p>
            <a:r>
              <a:rPr lang="en-US" sz="2000" dirty="0" err="1">
                <a:latin typeface="Courier New"/>
                <a:cs typeface="Courier New"/>
              </a:rPr>
              <a:t>getScore</a:t>
            </a:r>
            <a:r>
              <a:rPr lang="en-US" sz="2000" dirty="0"/>
              <a:t> 	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love-fifteen</a:t>
            </a:r>
          </a:p>
          <a:p>
            <a:r>
              <a:rPr lang="en-US" sz="2000" dirty="0" err="1">
                <a:latin typeface="Courier New"/>
                <a:cs typeface="Courier New"/>
              </a:rPr>
              <a:t>getScore</a:t>
            </a:r>
            <a:r>
              <a:rPr lang="en-US" sz="2000" dirty="0"/>
              <a:t> 	</a:t>
            </a:r>
            <a:r>
              <a:rPr lang="en-US" sz="2000" dirty="0" smtClean="0"/>
              <a:t>-&gt;love-thirty</a:t>
            </a:r>
          </a:p>
          <a:p>
            <a:r>
              <a:rPr lang="en-US" sz="2000" dirty="0" err="1">
                <a:latin typeface="Courier New"/>
                <a:cs typeface="Courier New"/>
              </a:rPr>
              <a:t>getScore</a:t>
            </a:r>
            <a:r>
              <a:rPr lang="en-US" sz="2000" dirty="0"/>
              <a:t> 	</a:t>
            </a:r>
            <a:r>
              <a:rPr lang="en-US" sz="2000" dirty="0" smtClean="0"/>
              <a:t>-&gt;love-forty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Etc.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285325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strategies in TDD context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199" y="2174875"/>
            <a:ext cx="4040189" cy="3951288"/>
          </a:xfrm>
        </p:spPr>
        <p:txBody>
          <a:bodyPr/>
          <a:lstStyle/>
          <a:p>
            <a:r>
              <a:rPr lang="en-US" dirty="0"/>
              <a:t>Looks exhausting</a:t>
            </a:r>
            <a:r>
              <a:rPr lang="en-US" dirty="0" smtClean="0"/>
              <a:t>?</a:t>
            </a:r>
          </a:p>
          <a:p>
            <a:pPr lvl="1"/>
            <a:r>
              <a:rPr lang="en-US" sz="1800" dirty="0" smtClean="0"/>
              <a:t>Sure</a:t>
            </a:r>
          </a:p>
          <a:p>
            <a:r>
              <a:rPr lang="en-US" dirty="0" smtClean="0"/>
              <a:t>Sometimes it is clear how to implement a task</a:t>
            </a:r>
          </a:p>
          <a:p>
            <a:pPr lvl="1"/>
            <a:r>
              <a:rPr lang="en-US" sz="1800" dirty="0" smtClean="0"/>
              <a:t>Then go ahead</a:t>
            </a:r>
          </a:p>
          <a:p>
            <a:pPr lvl="1"/>
            <a:r>
              <a:rPr lang="en-US" sz="1800" dirty="0" smtClean="0"/>
              <a:t>However, that way to proceed makes psychological pressure </a:t>
            </a:r>
            <a:r>
              <a:rPr lang="en-US" sz="1800" u="sng" dirty="0" smtClean="0"/>
              <a:t>only on you</a:t>
            </a:r>
          </a:p>
          <a:p>
            <a:pPr lvl="1"/>
            <a:r>
              <a:rPr lang="en-US" sz="1800" dirty="0" smtClean="0"/>
              <a:t>Red </a:t>
            </a:r>
            <a:r>
              <a:rPr lang="en-US" sz="1800" dirty="0"/>
              <a:t>bars? Go smaller steps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864189" y="1535113"/>
            <a:ext cx="3822611" cy="639762"/>
          </a:xfrm>
        </p:spPr>
        <p:txBody>
          <a:bodyPr/>
          <a:lstStyle/>
          <a:p>
            <a:r>
              <a:rPr lang="en-US" dirty="0" smtClean="0"/>
              <a:t>TDD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864189" y="2174875"/>
            <a:ext cx="3822611" cy="3951288"/>
          </a:xfrm>
        </p:spPr>
        <p:txBody>
          <a:bodyPr/>
          <a:lstStyle/>
          <a:p>
            <a:r>
              <a:rPr lang="en-US" sz="2000" dirty="0" err="1">
                <a:latin typeface="Courier New"/>
                <a:cs typeface="Courier New"/>
              </a:rPr>
              <a:t>getScore</a:t>
            </a:r>
            <a:r>
              <a:rPr lang="en-US" sz="2000" dirty="0"/>
              <a:t> 	</a:t>
            </a:r>
            <a:r>
              <a:rPr lang="en-US" sz="2000" dirty="0">
                <a:sym typeface="Wingdings"/>
              </a:rPr>
              <a:t></a:t>
            </a:r>
            <a:r>
              <a:rPr lang="en-US" sz="2000" dirty="0"/>
              <a:t>love-love</a:t>
            </a:r>
          </a:p>
          <a:p>
            <a:r>
              <a:rPr lang="en-US" sz="2000" dirty="0" err="1">
                <a:latin typeface="Courier New"/>
                <a:cs typeface="Courier New"/>
              </a:rPr>
              <a:t>getScore</a:t>
            </a:r>
            <a:r>
              <a:rPr lang="en-US" sz="2000" dirty="0"/>
              <a:t> 	</a:t>
            </a:r>
            <a:r>
              <a:rPr lang="en-US" sz="2000" dirty="0">
                <a:sym typeface="Wingdings"/>
              </a:rPr>
              <a:t></a:t>
            </a:r>
            <a:r>
              <a:rPr lang="en-US" sz="2000" dirty="0"/>
              <a:t>love-fifteen</a:t>
            </a:r>
          </a:p>
          <a:p>
            <a:r>
              <a:rPr lang="en-US" sz="2000" dirty="0" err="1">
                <a:latin typeface="Courier New"/>
                <a:cs typeface="Courier New"/>
              </a:rPr>
              <a:t>getScore</a:t>
            </a:r>
            <a:r>
              <a:rPr lang="en-US" sz="2000" dirty="0"/>
              <a:t> 	-&gt;love-thirty</a:t>
            </a:r>
          </a:p>
          <a:p>
            <a:r>
              <a:rPr lang="en-US" sz="2000" dirty="0" err="1">
                <a:latin typeface="Courier New"/>
                <a:cs typeface="Courier New"/>
              </a:rPr>
              <a:t>getScore</a:t>
            </a:r>
            <a:r>
              <a:rPr lang="en-US" sz="2000" dirty="0"/>
              <a:t> 	-&gt;love-forty</a:t>
            </a:r>
          </a:p>
          <a:p>
            <a:endParaRPr lang="en-US" sz="2000" dirty="0"/>
          </a:p>
          <a:p>
            <a:r>
              <a:rPr lang="en-US" sz="2000" dirty="0" smtClean="0"/>
              <a:t>Etc.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0642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UT &amp; TDD Seminar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Expectations?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8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Slicing strategies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Details vs. the </a:t>
            </a:r>
            <a:r>
              <a:rPr lang="ja-JP" altLang="en-US" dirty="0" smtClean="0"/>
              <a:t>“</a:t>
            </a:r>
            <a:r>
              <a:rPr lang="en-US" dirty="0" smtClean="0"/>
              <a:t>big picture</a:t>
            </a:r>
            <a:r>
              <a:rPr lang="ja-JP" altLang="en-US" dirty="0" smtClean="0"/>
              <a:t>”</a:t>
            </a:r>
            <a:endParaRPr lang="en-US" dirty="0" smtClean="0"/>
          </a:p>
          <a:p>
            <a:r>
              <a:rPr lang="en-US" dirty="0" smtClean="0"/>
              <a:t>Uncertain territory vs. the familiar</a:t>
            </a:r>
          </a:p>
          <a:p>
            <a:r>
              <a:rPr lang="en-US" dirty="0" smtClean="0"/>
              <a:t>Highest values vs. the low-hanging fruits</a:t>
            </a:r>
          </a:p>
          <a:p>
            <a:r>
              <a:rPr lang="en-US" dirty="0" smtClean="0"/>
              <a:t>Happy paths vs. error situations.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622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Details vs. the </a:t>
            </a:r>
            <a:r>
              <a:rPr lang="ja-JP" altLang="en-US" smtClean="0"/>
              <a:t>“</a:t>
            </a:r>
            <a:r>
              <a:rPr lang="en-US" smtClean="0"/>
              <a:t>big picture</a:t>
            </a:r>
            <a:r>
              <a:rPr lang="ja-JP" altLang="en-US" smtClean="0"/>
              <a:t>”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with the details:</a:t>
            </a:r>
          </a:p>
          <a:p>
            <a:pPr lvl="1"/>
            <a:r>
              <a:rPr lang="en-US" dirty="0" smtClean="0"/>
              <a:t>Solve all the small problems before we combine them into a component</a:t>
            </a:r>
          </a:p>
          <a:p>
            <a:r>
              <a:rPr lang="en-US" dirty="0" smtClean="0"/>
              <a:t>Start with the </a:t>
            </a:r>
            <a:r>
              <a:rPr lang="ja-JP" altLang="en-US" dirty="0" smtClean="0"/>
              <a:t>“</a:t>
            </a:r>
            <a:r>
              <a:rPr lang="en-US" dirty="0" smtClean="0"/>
              <a:t>big picture</a:t>
            </a:r>
            <a:r>
              <a:rPr lang="ja-JP" altLang="en-US" dirty="0" smtClean="0"/>
              <a:t>”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Solve the design problems – e.g. component structure and them include all the details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3804" y="4942108"/>
            <a:ext cx="1911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Probably best strategy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36973" y="5265274"/>
            <a:ext cx="42468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36973" y="1679510"/>
            <a:ext cx="0" cy="35857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36973" y="1679510"/>
            <a:ext cx="2488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31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Uncertain territory vs. the familiar</a:t>
            </a:r>
            <a:endParaRPr 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Exploring uncertain territory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educe risk studying the unknown</a:t>
            </a:r>
          </a:p>
          <a:p>
            <a:r>
              <a:rPr lang="en-US" dirty="0" smtClean="0"/>
              <a:t>The familiar</a:t>
            </a:r>
          </a:p>
          <a:p>
            <a:pPr lvl="1"/>
            <a:r>
              <a:rPr lang="en-US" dirty="0" smtClean="0"/>
              <a:t>Do what is best understood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83804" y="4803609"/>
            <a:ext cx="2553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Preferred: in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many cases bring larger user benefits faster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36973" y="5265274"/>
            <a:ext cx="42468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36973" y="2648984"/>
            <a:ext cx="0" cy="26162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36973" y="2648984"/>
            <a:ext cx="2488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02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Highest value vs. the </a:t>
            </a:r>
            <a:r>
              <a:rPr lang="ja-JP" altLang="en-US" smtClean="0"/>
              <a:t>“</a:t>
            </a:r>
            <a:r>
              <a:rPr lang="en-US" smtClean="0"/>
              <a:t>low-hanging fruits</a:t>
            </a:r>
            <a:r>
              <a:rPr lang="ja-JP" altLang="en-US" smtClean="0"/>
              <a:t>”</a:t>
            </a:r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Highest value</a:t>
            </a:r>
          </a:p>
          <a:p>
            <a:pPr lvl="1"/>
            <a:r>
              <a:rPr lang="en-US" dirty="0" smtClean="0"/>
              <a:t>Valuable features from the user’s perspective, although complex in many cases</a:t>
            </a:r>
          </a:p>
          <a:p>
            <a:r>
              <a:rPr lang="ja-JP" altLang="en-US" dirty="0" smtClean="0"/>
              <a:t>“</a:t>
            </a:r>
            <a:r>
              <a:rPr lang="en-US" dirty="0" smtClean="0"/>
              <a:t>Low-hanging fruits</a:t>
            </a:r>
            <a:r>
              <a:rPr lang="ja-JP" altLang="en-US" dirty="0" smtClean="0"/>
              <a:t>”</a:t>
            </a:r>
            <a:endParaRPr lang="es-ES_tradnl" altLang="ja-JP" dirty="0" smtClean="0"/>
          </a:p>
          <a:p>
            <a:pPr lvl="1"/>
            <a:r>
              <a:rPr lang="en-US" dirty="0" smtClean="0"/>
              <a:t>Lots of functionality can be built without too much effort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3804" y="4942108"/>
            <a:ext cx="2567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Usually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easier to write both tests and code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36974" y="5265274"/>
            <a:ext cx="424683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36973" y="2976694"/>
            <a:ext cx="0" cy="22885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36973" y="2976693"/>
            <a:ext cx="248827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359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Happy paths vs. error situations.</a:t>
            </a:r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Happy paths</a:t>
            </a:r>
          </a:p>
          <a:p>
            <a:pPr lvl="1"/>
            <a:r>
              <a:rPr lang="en-US" dirty="0" smtClean="0"/>
              <a:t>Required behavior</a:t>
            </a:r>
          </a:p>
          <a:p>
            <a:r>
              <a:rPr lang="en-US" dirty="0" smtClean="0"/>
              <a:t>Error situation</a:t>
            </a:r>
          </a:p>
          <a:p>
            <a:pPr lvl="1"/>
            <a:r>
              <a:rPr lang="en-US" dirty="0" smtClean="0"/>
              <a:t>Extraordinary? Conditions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83803" y="4942108"/>
            <a:ext cx="2403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They provide users something useful faster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36973" y="5265274"/>
            <a:ext cx="42468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6973" y="1679510"/>
            <a:ext cx="0" cy="35857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6973" y="1679510"/>
            <a:ext cx="2488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079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Slicing criteria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Details</a:t>
            </a:r>
            <a:r>
              <a:rPr lang="en-US" dirty="0" smtClean="0"/>
              <a:t> vs. the </a:t>
            </a:r>
            <a:r>
              <a:rPr lang="ja-JP" altLang="en-US" dirty="0" smtClean="0"/>
              <a:t>“</a:t>
            </a:r>
            <a:r>
              <a:rPr lang="en-US" dirty="0" smtClean="0"/>
              <a:t>big picture</a:t>
            </a:r>
            <a:r>
              <a:rPr lang="ja-JP" altLang="en-US" dirty="0" smtClean="0"/>
              <a:t>”</a:t>
            </a:r>
            <a:endParaRPr lang="en-US" dirty="0" smtClean="0"/>
          </a:p>
          <a:p>
            <a:r>
              <a:rPr lang="en-US" dirty="0" smtClean="0"/>
              <a:t>Uncertain territory vs. </a:t>
            </a:r>
            <a:r>
              <a:rPr lang="en-US" dirty="0" smtClean="0">
                <a:solidFill>
                  <a:srgbClr val="00CC99"/>
                </a:solidFill>
              </a:rPr>
              <a:t>the familiar</a:t>
            </a:r>
          </a:p>
          <a:p>
            <a:r>
              <a:rPr lang="en-US" dirty="0" smtClean="0"/>
              <a:t>Highest values vs. the </a:t>
            </a:r>
            <a:r>
              <a:rPr lang="en-US" dirty="0" smtClean="0">
                <a:solidFill>
                  <a:srgbClr val="00CC99"/>
                </a:solidFill>
              </a:rPr>
              <a:t>low-hanging fruits</a:t>
            </a:r>
          </a:p>
          <a:p>
            <a:r>
              <a:rPr lang="en-US" dirty="0" smtClean="0">
                <a:solidFill>
                  <a:srgbClr val="00CC99"/>
                </a:solidFill>
              </a:rPr>
              <a:t>Happy paths </a:t>
            </a:r>
            <a:r>
              <a:rPr lang="en-US" dirty="0" smtClean="0"/>
              <a:t>vs. error situations.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332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 </a:t>
            </a:r>
            <a:r>
              <a:rPr lang="en-US" dirty="0">
                <a:sym typeface="Wingdings"/>
              </a:rPr>
              <a:t> 2)  </a:t>
            </a:r>
            <a:r>
              <a:rPr lang="en-US" dirty="0"/>
              <a:t>Make tests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Writing a meaningful test should not be a problem right now</a:t>
            </a:r>
          </a:p>
          <a:p>
            <a:pPr lvl="1"/>
            <a:r>
              <a:rPr lang="en-US" dirty="0">
                <a:solidFill>
                  <a:srgbClr val="FF6600"/>
                </a:solidFill>
              </a:rPr>
              <a:t>GP3: Focus on behavior, not implementation</a:t>
            </a:r>
          </a:p>
          <a:p>
            <a:r>
              <a:rPr lang="en-US" dirty="0" smtClean="0"/>
              <a:t>There are three typical situations that (may) occur in sequence when implementing a task:</a:t>
            </a:r>
          </a:p>
          <a:p>
            <a:pPr lvl="1"/>
            <a:r>
              <a:rPr lang="en-US" dirty="0" smtClean="0"/>
              <a:t>Add missing elements</a:t>
            </a:r>
          </a:p>
          <a:p>
            <a:pPr lvl="1"/>
            <a:r>
              <a:rPr lang="en-US" dirty="0" smtClean="0"/>
              <a:t>Fake responses (with constants)</a:t>
            </a:r>
          </a:p>
          <a:p>
            <a:pPr lvl="1"/>
            <a:r>
              <a:rPr lang="en-US" dirty="0" smtClean="0"/>
              <a:t>Replace constants with expressions</a:t>
            </a:r>
          </a:p>
          <a:p>
            <a:pPr lvl="2"/>
            <a:r>
              <a:rPr lang="en-US" dirty="0" smtClean="0"/>
              <a:t>That may imply some design decision (independently of further refactoring)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7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missing elements</a:t>
            </a:r>
            <a:br>
              <a:rPr lang="en-US" dirty="0" smtClean="0"/>
            </a:br>
            <a:r>
              <a:rPr lang="en-US" sz="2000" dirty="0" smtClean="0"/>
              <a:t>(three images are worth three thousand words)</a:t>
            </a:r>
            <a:endParaRPr lang="en-US" sz="2000" dirty="0"/>
          </a:p>
        </p:txBody>
      </p:sp>
      <p:pic>
        <p:nvPicPr>
          <p:cNvPr id="5" name="Picture 4" descr="Screen Shot 2014-04-04 at 13.24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84" y="1371600"/>
            <a:ext cx="7857697" cy="489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3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missing elements</a:t>
            </a:r>
            <a:br>
              <a:rPr lang="en-US" dirty="0" smtClean="0"/>
            </a:br>
            <a:r>
              <a:rPr lang="en-US" sz="2000" dirty="0" smtClean="0"/>
              <a:t>(three images are worth three thousand words)</a:t>
            </a:r>
            <a:endParaRPr lang="en-US" sz="2000" dirty="0"/>
          </a:p>
        </p:txBody>
      </p:sp>
      <p:pic>
        <p:nvPicPr>
          <p:cNvPr id="6" name="Picture 5" descr="Untitled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0" y="1371600"/>
            <a:ext cx="7740787" cy="479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75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missing elements</a:t>
            </a:r>
            <a:br>
              <a:rPr lang="en-US" dirty="0" smtClean="0"/>
            </a:br>
            <a:r>
              <a:rPr lang="en-US" sz="2000" dirty="0" smtClean="0"/>
              <a:t>(three images are worth three thousand words)</a:t>
            </a:r>
            <a:endParaRPr lang="en-US" sz="2000" dirty="0"/>
          </a:p>
        </p:txBody>
      </p:sp>
      <p:pic>
        <p:nvPicPr>
          <p:cNvPr id="3" name="Picture 2" descr="Screen Shot 2014-04-04 at 13.28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845" y="2496042"/>
            <a:ext cx="4775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54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promise…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review of good practices on UT</a:t>
            </a:r>
          </a:p>
          <a:p>
            <a:pPr lvl="1"/>
            <a:r>
              <a:rPr lang="en-US" dirty="0" smtClean="0"/>
              <a:t>Including test doubles</a:t>
            </a:r>
          </a:p>
          <a:p>
            <a:pPr lvl="1"/>
            <a:r>
              <a:rPr lang="en-US" dirty="0" smtClean="0"/>
              <a:t>Mocking </a:t>
            </a:r>
            <a:r>
              <a:rPr lang="en-US" i="1" dirty="0" smtClean="0"/>
              <a:t>cannot</a:t>
            </a:r>
            <a:r>
              <a:rPr lang="en-US" dirty="0" smtClean="0"/>
              <a:t> be covered</a:t>
            </a:r>
          </a:p>
          <a:p>
            <a:r>
              <a:rPr lang="en-US" dirty="0" smtClean="0"/>
              <a:t>An in-depth introduction to </a:t>
            </a:r>
            <a:r>
              <a:rPr lang="en-US" dirty="0" err="1" smtClean="0"/>
              <a:t>JUnit</a:t>
            </a:r>
            <a:r>
              <a:rPr lang="en-US" dirty="0" smtClean="0"/>
              <a:t>, the facto standard in UT with Java</a:t>
            </a:r>
          </a:p>
          <a:p>
            <a:pPr lvl="1"/>
            <a:r>
              <a:rPr lang="en-US" dirty="0" err="1" smtClean="0">
                <a:solidFill>
                  <a:srgbClr val="00CC99"/>
                </a:solidFill>
              </a:rPr>
              <a:t>Hamcrest</a:t>
            </a:r>
            <a:r>
              <a:rPr lang="en-US" dirty="0" smtClean="0">
                <a:solidFill>
                  <a:srgbClr val="00CC99"/>
                </a:solidFill>
              </a:rPr>
              <a:t> matchers??</a:t>
            </a:r>
          </a:p>
          <a:p>
            <a:r>
              <a:rPr lang="en-US" dirty="0" smtClean="0"/>
              <a:t>A reasonable explanation of TDD and TDD strategies</a:t>
            </a:r>
          </a:p>
          <a:p>
            <a:r>
              <a:rPr lang="en-US" dirty="0" smtClean="0"/>
              <a:t>And lots of training exercises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90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Fake responses (with constants)</a:t>
            </a:r>
            <a:endParaRPr lang="en-US" dirty="0"/>
          </a:p>
        </p:txBody>
      </p:sp>
      <p:pic>
        <p:nvPicPr>
          <p:cNvPr id="5" name="Picture 4" descr="Screen Shot 2014-04-04 at 13.30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796" y="2165324"/>
            <a:ext cx="4318000" cy="22352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553421" y="1788937"/>
            <a:ext cx="2272259" cy="161557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25680" y="1604271"/>
            <a:ext cx="205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Constant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87242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4-04 at 13.31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55" y="2499345"/>
            <a:ext cx="7964845" cy="274381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Fake responses (with constants)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323863" y="1715767"/>
            <a:ext cx="2959049" cy="175629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82912" y="1358855"/>
            <a:ext cx="205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Enough to pass the test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66757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 constants with expressions</a:t>
            </a:r>
            <a:br>
              <a:rPr lang="en-US" dirty="0" smtClean="0"/>
            </a:br>
            <a:r>
              <a:rPr lang="en-US" sz="2000" dirty="0" smtClean="0"/>
              <a:t>(again pictures)</a:t>
            </a:r>
            <a:endParaRPr lang="en-US" sz="2000" dirty="0"/>
          </a:p>
        </p:txBody>
      </p:sp>
      <p:pic>
        <p:nvPicPr>
          <p:cNvPr id="4" name="Picture 3" descr="Screen Shot 2014-04-04 at 13.40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62682"/>
            <a:ext cx="83058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97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 constants with expressions</a:t>
            </a:r>
            <a:br>
              <a:rPr lang="en-US" dirty="0" smtClean="0"/>
            </a:br>
            <a:r>
              <a:rPr lang="en-US" sz="2000" dirty="0" smtClean="0"/>
              <a:t>(again pictures)</a:t>
            </a:r>
            <a:endParaRPr lang="en-US" sz="2000" dirty="0"/>
          </a:p>
        </p:txBody>
      </p:sp>
      <p:pic>
        <p:nvPicPr>
          <p:cNvPr id="3" name="Picture 2" descr="Screen Shot 2014-04-04 at 13.41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83" y="2281114"/>
            <a:ext cx="3924300" cy="18415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391282" y="1715767"/>
            <a:ext cx="1891631" cy="121589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82912" y="1358855"/>
            <a:ext cx="2051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Abstract when you have 2 or more examples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905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 constants with expressions</a:t>
            </a:r>
            <a:br>
              <a:rPr lang="en-US" dirty="0" smtClean="0"/>
            </a:br>
            <a:r>
              <a:rPr lang="en-US" sz="2000" dirty="0" smtClean="0"/>
              <a:t>(again pictures)</a:t>
            </a:r>
            <a:endParaRPr lang="en-US" sz="2000" dirty="0"/>
          </a:p>
        </p:txBody>
      </p:sp>
      <p:pic>
        <p:nvPicPr>
          <p:cNvPr id="4" name="Picture 3" descr="Screen Shot 2014-04-04 at 13.42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781" y="2191112"/>
            <a:ext cx="4457700" cy="28321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8" idx="0"/>
          </p:cNvCxnSpPr>
          <p:nvPr/>
        </p:nvCxnSpPr>
        <p:spPr>
          <a:xfrm flipV="1">
            <a:off x="1542091" y="4296171"/>
            <a:ext cx="1322377" cy="48070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6400" y="4776879"/>
            <a:ext cx="205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All previous tests must pass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06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 </a:t>
            </a:r>
            <a:r>
              <a:rPr lang="en-US" dirty="0">
                <a:sym typeface="Wingdings"/>
              </a:rPr>
              <a:t> 2)  </a:t>
            </a:r>
            <a:r>
              <a:rPr lang="en-US" dirty="0"/>
              <a:t>Make tests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OK; but how do I know that my abstraction is correct?</a:t>
            </a:r>
          </a:p>
          <a:p>
            <a:pPr lvl="1"/>
            <a:r>
              <a:rPr lang="en-US" b="1" dirty="0" smtClean="0"/>
              <a:t>Cannot</a:t>
            </a:r>
            <a:r>
              <a:rPr lang="en-US" dirty="0" smtClean="0"/>
              <a:t>, in general</a:t>
            </a:r>
          </a:p>
          <a:p>
            <a:r>
              <a:rPr lang="en-US" dirty="0" smtClean="0"/>
              <a:t>Beck recommends </a:t>
            </a:r>
            <a:r>
              <a:rPr lang="en-US" i="1" dirty="0" smtClean="0"/>
              <a:t>triangulation</a:t>
            </a:r>
          </a:p>
          <a:p>
            <a:pPr lvl="1"/>
            <a:r>
              <a:rPr lang="en-US" dirty="0" smtClean="0"/>
              <a:t>Create additional tests</a:t>
            </a:r>
          </a:p>
          <a:p>
            <a:pPr lvl="1"/>
            <a:r>
              <a:rPr lang="en-US" dirty="0" smtClean="0"/>
              <a:t>Equivalence partitioning approach (and limit values)</a:t>
            </a:r>
          </a:p>
        </p:txBody>
      </p:sp>
      <p:cxnSp>
        <p:nvCxnSpPr>
          <p:cNvPr id="4" name="Straight Arrow Connector 3"/>
          <p:cNvCxnSpPr>
            <a:stCxn id="5" idx="0"/>
          </p:cNvCxnSpPr>
          <p:nvPr/>
        </p:nvCxnSpPr>
        <p:spPr>
          <a:xfrm flipV="1">
            <a:off x="1838778" y="4309682"/>
            <a:ext cx="1944480" cy="95361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13087" y="5263298"/>
            <a:ext cx="205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DO NOT overkill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49318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 </a:t>
            </a:r>
            <a:r>
              <a:rPr lang="en-US" dirty="0">
                <a:sym typeface="Wingdings"/>
              </a:rPr>
              <a:t> 3)  </a:t>
            </a:r>
            <a:r>
              <a:rPr lang="en-US" dirty="0"/>
              <a:t>Refactor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solidFill>
                  <a:srgbClr val="660066"/>
                </a:solidFill>
              </a:rPr>
              <a:t>See later</a:t>
            </a:r>
            <a:r>
              <a:rPr lang="en-US" i="1" dirty="0" smtClean="0">
                <a:solidFill>
                  <a:srgbClr val="000000"/>
                </a:solidFill>
              </a:rPr>
              <a:t>, but it is worth mentioning that…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sz="3200" b="1" dirty="0" smtClean="0"/>
              <a:t>automated tests give us confidence regarding we don’t break anything in the process</a:t>
            </a:r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r>
              <a:rPr lang="en-US" sz="3200" b="1" i="1" dirty="0" smtClean="0"/>
              <a:t>(safety net)</a:t>
            </a:r>
            <a:endParaRPr 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311363706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 benefits and drawbacks</a:t>
            </a:r>
            <a:endParaRPr lang="he-IL" dirty="0"/>
          </a:p>
        </p:txBody>
      </p:sp>
      <p:sp>
        <p:nvSpPr>
          <p:cNvPr id="36869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</a:p>
          <a:p>
            <a:pPr lvl="1"/>
            <a:r>
              <a:rPr lang="en-US" dirty="0" smtClean="0"/>
              <a:t>Faster feedback</a:t>
            </a:r>
          </a:p>
          <a:p>
            <a:pPr lvl="1"/>
            <a:r>
              <a:rPr lang="en-US" dirty="0" smtClean="0"/>
              <a:t>Encourages developers to write code that is easily tested</a:t>
            </a:r>
          </a:p>
          <a:p>
            <a:pPr lvl="1"/>
            <a:r>
              <a:rPr lang="en-US" dirty="0" smtClean="0"/>
              <a:t>Creates a thorough test bed</a:t>
            </a:r>
          </a:p>
          <a:p>
            <a:r>
              <a:rPr lang="en-US" dirty="0" smtClean="0"/>
              <a:t>Drawbacks</a:t>
            </a:r>
          </a:p>
          <a:p>
            <a:pPr lvl="1"/>
            <a:r>
              <a:rPr lang="en-US" dirty="0" smtClean="0"/>
              <a:t>Developers spend less time writing production code</a:t>
            </a:r>
          </a:p>
        </p:txBody>
      </p:sp>
      <p:cxnSp>
        <p:nvCxnSpPr>
          <p:cNvPr id="8" name="Straight Arrow Connector 7"/>
          <p:cNvCxnSpPr>
            <a:stCxn id="9" idx="0"/>
          </p:cNvCxnSpPr>
          <p:nvPr/>
        </p:nvCxnSpPr>
        <p:spPr>
          <a:xfrm flipH="1" flipV="1">
            <a:off x="5999167" y="3431534"/>
            <a:ext cx="1798812" cy="166851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72288" y="5100044"/>
            <a:ext cx="205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Quality vs. Productivity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stCxn id="9" idx="0"/>
          </p:cNvCxnSpPr>
          <p:nvPr/>
        </p:nvCxnSpPr>
        <p:spPr>
          <a:xfrm flipH="1" flipV="1">
            <a:off x="4053491" y="4769022"/>
            <a:ext cx="3744488" cy="33102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03778" y="5539089"/>
            <a:ext cx="2051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really demonstrated so far!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>
            <a:stCxn id="16" idx="3"/>
          </p:cNvCxnSpPr>
          <p:nvPr/>
        </p:nvCxnSpPr>
        <p:spPr>
          <a:xfrm flipV="1">
            <a:off x="3855159" y="5331803"/>
            <a:ext cx="2917129" cy="6689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0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Group exercise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825485"/>
            <a:ext cx="6400800" cy="1489075"/>
          </a:xfrm>
        </p:spPr>
        <p:txBody>
          <a:bodyPr/>
          <a:lstStyle/>
          <a:p>
            <a:r>
              <a:rPr lang="en-US" dirty="0" smtClean="0"/>
              <a:t>Let’s apply these concepts again to the </a:t>
            </a:r>
            <a:r>
              <a:rPr lang="en-US" i="1" dirty="0" err="1" smtClean="0"/>
              <a:t>TennisGame</a:t>
            </a:r>
            <a:r>
              <a:rPr lang="en-US" i="1" dirty="0" smtClean="0"/>
              <a:t> </a:t>
            </a:r>
            <a:r>
              <a:rPr lang="en-US" dirty="0" smtClean="0"/>
              <a:t>example</a:t>
            </a:r>
          </a:p>
          <a:p>
            <a:endParaRPr lang="en-US" dirty="0" smtClean="0"/>
          </a:p>
          <a:p>
            <a:r>
              <a:rPr lang="en-US" dirty="0" smtClean="0"/>
              <a:t>Work in </a:t>
            </a:r>
            <a:r>
              <a:rPr lang="en-US" dirty="0" err="1" smtClean="0"/>
              <a:t>babysteps</a:t>
            </a:r>
            <a:r>
              <a:rPr lang="en-US" dirty="0" smtClean="0"/>
              <a:t> for 10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2915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Group exercise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825485"/>
            <a:ext cx="6400800" cy="1489075"/>
          </a:xfrm>
        </p:spPr>
        <p:txBody>
          <a:bodyPr/>
          <a:lstStyle/>
          <a:p>
            <a:r>
              <a:rPr lang="en-US" dirty="0" smtClean="0"/>
              <a:t>Let’s apply these concepts again to the </a:t>
            </a:r>
            <a:r>
              <a:rPr lang="en-US" i="1" dirty="0" err="1" smtClean="0"/>
              <a:t>TennisGame</a:t>
            </a:r>
            <a:r>
              <a:rPr lang="en-US" i="1" dirty="0" smtClean="0"/>
              <a:t> </a:t>
            </a:r>
            <a:r>
              <a:rPr lang="en-US" dirty="0" smtClean="0"/>
              <a:t>example</a:t>
            </a:r>
          </a:p>
          <a:p>
            <a:endParaRPr lang="en-US" dirty="0" smtClean="0"/>
          </a:p>
          <a:p>
            <a:r>
              <a:rPr lang="en-US" dirty="0" smtClean="0"/>
              <a:t>Let’s start over in the projector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44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Slicing concepts</a:t>
            </a:r>
          </a:p>
          <a:p>
            <a:r>
              <a:rPr lang="en-US" dirty="0" smtClean="0"/>
              <a:t>Basic </a:t>
            </a:r>
            <a:r>
              <a:rPr lang="en-US" dirty="0" err="1" smtClean="0"/>
              <a:t>JUnit</a:t>
            </a:r>
            <a:r>
              <a:rPr lang="en-US" dirty="0" smtClean="0"/>
              <a:t> (test classes, methods, assertions)</a:t>
            </a:r>
          </a:p>
          <a:p>
            <a:r>
              <a:rPr lang="en-US" dirty="0" smtClean="0"/>
              <a:t>+ Parameterized tests</a:t>
            </a:r>
          </a:p>
          <a:p>
            <a:r>
              <a:rPr lang="en-US" dirty="0" smtClean="0"/>
              <a:t>+ intermediate </a:t>
            </a:r>
            <a:r>
              <a:rPr lang="en-US" dirty="0" err="1" smtClean="0"/>
              <a:t>JUnit</a:t>
            </a:r>
            <a:r>
              <a:rPr lang="en-US" dirty="0" smtClean="0"/>
              <a:t> (test cycle and test runners)</a:t>
            </a:r>
          </a:p>
          <a:p>
            <a:r>
              <a:rPr lang="en-US" dirty="0" smtClean="0"/>
              <a:t>3 exercises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3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Solo exercise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Let’s apply these concepts to the </a:t>
            </a:r>
            <a:r>
              <a:rPr lang="en-US" i="1" dirty="0" smtClean="0"/>
              <a:t>Game of Life </a:t>
            </a:r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28038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Familiar territory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isAlive</a:t>
            </a:r>
            <a:r>
              <a:rPr lang="en-US" dirty="0" smtClean="0">
                <a:latin typeface="Courier New"/>
                <a:cs typeface="Courier New"/>
              </a:rPr>
              <a:t> (…)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kill (…)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makeAlive</a:t>
            </a:r>
            <a:r>
              <a:rPr lang="en-US" dirty="0" smtClean="0">
                <a:latin typeface="Courier New"/>
                <a:cs typeface="Courier New"/>
              </a:rPr>
              <a:t> (…)</a:t>
            </a:r>
          </a:p>
          <a:p>
            <a:r>
              <a:rPr lang="en-US" dirty="0" smtClean="0"/>
              <a:t>Low hanging fruit</a:t>
            </a:r>
          </a:p>
          <a:p>
            <a:pPr lvl="1"/>
            <a:r>
              <a:rPr lang="en-US" dirty="0" smtClean="0"/>
              <a:t>Display grid…</a:t>
            </a:r>
          </a:p>
          <a:p>
            <a:pPr lvl="1"/>
            <a:r>
              <a:rPr lang="en-US" dirty="0" smtClean="0"/>
              <a:t>Initialize…</a:t>
            </a:r>
          </a:p>
          <a:p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591371" y="2212038"/>
            <a:ext cx="3058811" cy="10514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50182" y="2940273"/>
            <a:ext cx="205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Let’s start with this one…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5852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Test doubles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724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doubles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412875"/>
            <a:ext cx="4571530" cy="4683125"/>
          </a:xfrm>
        </p:spPr>
        <p:txBody>
          <a:bodyPr/>
          <a:lstStyle/>
          <a:p>
            <a:r>
              <a:rPr lang="en-US" dirty="0" smtClean="0"/>
              <a:t>For the sake of understanding:</a:t>
            </a:r>
          </a:p>
          <a:p>
            <a:pPr lvl="1"/>
            <a:r>
              <a:rPr lang="en-US" dirty="0" smtClean="0"/>
              <a:t>Dummies, </a:t>
            </a:r>
            <a:r>
              <a:rPr lang="en-US" u="sng" dirty="0" smtClean="0"/>
              <a:t>stubs</a:t>
            </a:r>
            <a:r>
              <a:rPr lang="en-US" dirty="0" smtClean="0"/>
              <a:t>, </a:t>
            </a:r>
            <a:r>
              <a:rPr lang="en-US" u="sng" dirty="0" smtClean="0"/>
              <a:t>fakes</a:t>
            </a:r>
            <a:r>
              <a:rPr lang="en-US" dirty="0" smtClean="0"/>
              <a:t>, </a:t>
            </a:r>
            <a:r>
              <a:rPr lang="en-US" u="sng" dirty="0" smtClean="0"/>
              <a:t>spies</a:t>
            </a:r>
            <a:r>
              <a:rPr lang="en-US" dirty="0" smtClean="0"/>
              <a:t>, </a:t>
            </a:r>
            <a:r>
              <a:rPr lang="en-US" u="sng" dirty="0" smtClean="0"/>
              <a:t>mocks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They share two characteristics:</a:t>
            </a:r>
          </a:p>
          <a:p>
            <a:pPr lvl="1"/>
            <a:r>
              <a:rPr lang="en-US" dirty="0" smtClean="0"/>
              <a:t>Extend a base class</a:t>
            </a:r>
          </a:p>
          <a:p>
            <a:pPr lvl="2"/>
            <a:r>
              <a:rPr lang="en-US" dirty="0" smtClean="0"/>
              <a:t>Implement minimum functionality, just for testing purposes</a:t>
            </a:r>
          </a:p>
          <a:p>
            <a:pPr lvl="1"/>
            <a:r>
              <a:rPr lang="en-US" dirty="0" smtClean="0"/>
              <a:t>Substitute the base class in a collaboration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83804" y="1563435"/>
            <a:ext cx="1379195" cy="587146"/>
          </a:xfrm>
          <a:prstGeom prst="rect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class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7059845" y="1563435"/>
            <a:ext cx="1531596" cy="587146"/>
          </a:xfrm>
          <a:prstGeom prst="rect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collaborator</a:t>
            </a:r>
            <a:endParaRPr lang="en-US" sz="1600" dirty="0"/>
          </a:p>
        </p:txBody>
      </p:sp>
      <p:sp>
        <p:nvSpPr>
          <p:cNvPr id="6" name="Isosceles Triangle 5"/>
          <p:cNvSpPr/>
          <p:nvPr/>
        </p:nvSpPr>
        <p:spPr>
          <a:xfrm>
            <a:off x="7508816" y="2717245"/>
            <a:ext cx="633653" cy="477909"/>
          </a:xfrm>
          <a:prstGeom prst="triangl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5" idx="2"/>
            <a:endCxn id="6" idx="0"/>
          </p:cNvCxnSpPr>
          <p:nvPr/>
        </p:nvCxnSpPr>
        <p:spPr>
          <a:xfrm>
            <a:off x="7825643" y="2150581"/>
            <a:ext cx="0" cy="56666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3" name="Straight Connector 12"/>
          <p:cNvCxnSpPr>
            <a:stCxn id="4" idx="3"/>
            <a:endCxn id="5" idx="1"/>
          </p:cNvCxnSpPr>
          <p:nvPr/>
        </p:nvCxnSpPr>
        <p:spPr>
          <a:xfrm>
            <a:off x="6062999" y="1857008"/>
            <a:ext cx="996846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4" name="Rectangle 13"/>
          <p:cNvSpPr/>
          <p:nvPr/>
        </p:nvSpPr>
        <p:spPr>
          <a:xfrm>
            <a:off x="7059845" y="3832291"/>
            <a:ext cx="1531596" cy="587146"/>
          </a:xfrm>
          <a:prstGeom prst="rect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test double</a:t>
            </a:r>
            <a:endParaRPr lang="en-US" sz="1600" dirty="0"/>
          </a:p>
        </p:txBody>
      </p:sp>
      <p:cxnSp>
        <p:nvCxnSpPr>
          <p:cNvPr id="15" name="Straight Connector 14"/>
          <p:cNvCxnSpPr>
            <a:stCxn id="6" idx="3"/>
            <a:endCxn id="14" idx="0"/>
          </p:cNvCxnSpPr>
          <p:nvPr/>
        </p:nvCxnSpPr>
        <p:spPr>
          <a:xfrm>
            <a:off x="7825643" y="3195154"/>
            <a:ext cx="0" cy="637137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3" name="Curved Connector 22"/>
          <p:cNvCxnSpPr>
            <a:stCxn id="4" idx="3"/>
            <a:endCxn id="14" idx="1"/>
          </p:cNvCxnSpPr>
          <p:nvPr/>
        </p:nvCxnSpPr>
        <p:spPr>
          <a:xfrm>
            <a:off x="6062999" y="1857008"/>
            <a:ext cx="996846" cy="2268856"/>
          </a:xfrm>
          <a:prstGeom prst="curvedConnector3">
            <a:avLst/>
          </a:prstGeom>
          <a:ln>
            <a:solidFill>
              <a:srgbClr val="3366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581905" y="1680599"/>
            <a:ext cx="286763" cy="2867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581905" y="1719362"/>
            <a:ext cx="286763" cy="2752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9599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doubles are useful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Isolate code under test (e.g.: </a:t>
            </a:r>
            <a:r>
              <a:rPr lang="en-US" i="1" dirty="0" err="1" smtClean="0"/>
              <a:t>TennisGame</a:t>
            </a:r>
            <a:r>
              <a:rPr lang="en-US" dirty="0" smtClean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1336550" y="2888538"/>
            <a:ext cx="1379195" cy="587146"/>
          </a:xfrm>
          <a:prstGeom prst="rect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Game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3712591" y="2888538"/>
            <a:ext cx="1531596" cy="587146"/>
          </a:xfrm>
          <a:prstGeom prst="rect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Player</a:t>
            </a:r>
            <a:endParaRPr lang="en-US" sz="1600" dirty="0"/>
          </a:p>
        </p:txBody>
      </p:sp>
      <p:sp>
        <p:nvSpPr>
          <p:cNvPr id="6" name="Isosceles Triangle 5"/>
          <p:cNvSpPr/>
          <p:nvPr/>
        </p:nvSpPr>
        <p:spPr>
          <a:xfrm>
            <a:off x="4161562" y="4042348"/>
            <a:ext cx="633653" cy="477909"/>
          </a:xfrm>
          <a:prstGeom prst="triangl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  <a:endCxn id="6" idx="0"/>
          </p:cNvCxnSpPr>
          <p:nvPr/>
        </p:nvCxnSpPr>
        <p:spPr>
          <a:xfrm>
            <a:off x="4478389" y="3475684"/>
            <a:ext cx="0" cy="56666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Straight Connector 7"/>
          <p:cNvCxnSpPr>
            <a:stCxn id="4" idx="3"/>
            <a:endCxn id="5" idx="1"/>
          </p:cNvCxnSpPr>
          <p:nvPr/>
        </p:nvCxnSpPr>
        <p:spPr>
          <a:xfrm>
            <a:off x="2715745" y="3182111"/>
            <a:ext cx="996846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" name="Rectangle 8"/>
          <p:cNvSpPr/>
          <p:nvPr/>
        </p:nvSpPr>
        <p:spPr>
          <a:xfrm>
            <a:off x="3712591" y="5157394"/>
            <a:ext cx="1531596" cy="587146"/>
          </a:xfrm>
          <a:prstGeom prst="rect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MyPlayer</a:t>
            </a:r>
            <a:endParaRPr lang="en-US" sz="1600" dirty="0"/>
          </a:p>
        </p:txBody>
      </p:sp>
      <p:cxnSp>
        <p:nvCxnSpPr>
          <p:cNvPr id="10" name="Straight Connector 9"/>
          <p:cNvCxnSpPr>
            <a:stCxn id="6" idx="3"/>
            <a:endCxn id="9" idx="0"/>
          </p:cNvCxnSpPr>
          <p:nvPr/>
        </p:nvCxnSpPr>
        <p:spPr>
          <a:xfrm>
            <a:off x="4478389" y="4520257"/>
            <a:ext cx="0" cy="637137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1" name="Curved Connector 10"/>
          <p:cNvCxnSpPr>
            <a:stCxn id="4" idx="3"/>
            <a:endCxn id="9" idx="1"/>
          </p:cNvCxnSpPr>
          <p:nvPr/>
        </p:nvCxnSpPr>
        <p:spPr>
          <a:xfrm>
            <a:off x="2715745" y="3182111"/>
            <a:ext cx="996846" cy="2268856"/>
          </a:xfrm>
          <a:prstGeom prst="curvedConnector3">
            <a:avLst/>
          </a:prstGeom>
          <a:ln>
            <a:solidFill>
              <a:srgbClr val="3366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234651" y="3005702"/>
            <a:ext cx="286763" cy="2867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234651" y="3044465"/>
            <a:ext cx="286763" cy="2752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408625" y="2696826"/>
            <a:ext cx="1113120" cy="4852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21745" y="2417508"/>
            <a:ext cx="205138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Game is not affected by errors in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Player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when reporting the game score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394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doubles are useful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9D9D9"/>
                </a:solidFill>
              </a:rPr>
              <a:t>Isolate code under test</a:t>
            </a:r>
          </a:p>
          <a:p>
            <a:r>
              <a:rPr lang="en-US" dirty="0" smtClean="0"/>
              <a:t>Speed up execution</a:t>
            </a:r>
          </a:p>
          <a:p>
            <a:pPr lvl="1"/>
            <a:r>
              <a:rPr lang="en-US" dirty="0" smtClean="0"/>
              <a:t>The training exercises does not contain any example</a:t>
            </a:r>
          </a:p>
          <a:p>
            <a:pPr lvl="1"/>
            <a:r>
              <a:rPr lang="en-US" dirty="0" smtClean="0"/>
              <a:t>Easy to figure out </a:t>
            </a:r>
            <a:r>
              <a:rPr lang="en-US" u="sng" dirty="0" smtClean="0"/>
              <a:t>e.g.: a complex calculation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6973" y="4421105"/>
            <a:ext cx="65930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6600"/>
                </a:solidFill>
              </a:rPr>
              <a:t>GP5: Tests should provide fast feedback</a:t>
            </a:r>
          </a:p>
        </p:txBody>
      </p:sp>
    </p:spTree>
    <p:extLst>
      <p:ext uri="{BB962C8B-B14F-4D97-AF65-F5344CB8AC3E}">
        <p14:creationId xmlns:p14="http://schemas.microsoft.com/office/powerpoint/2010/main" val="70660491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doubles are useful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9D9D9"/>
                </a:solidFill>
              </a:rPr>
              <a:t>Isolate code under test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Speed up execution</a:t>
            </a:r>
          </a:p>
          <a:p>
            <a:r>
              <a:rPr lang="en-US" dirty="0" smtClean="0"/>
              <a:t>Make execution deterministic</a:t>
            </a:r>
          </a:p>
          <a:p>
            <a:pPr lvl="1"/>
            <a:r>
              <a:rPr lang="en-US" dirty="0" smtClean="0"/>
              <a:t>One example in </a:t>
            </a:r>
            <a:r>
              <a:rPr lang="en-US" i="1" dirty="0" err="1" smtClean="0"/>
              <a:t>GameOfLife</a:t>
            </a:r>
            <a:endParaRPr lang="en-US" i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1836028" y="3498289"/>
            <a:ext cx="1379195" cy="587146"/>
          </a:xfrm>
          <a:prstGeom prst="rect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GameOfLife</a:t>
            </a:r>
            <a:endParaRPr lang="en-US" sz="1600" dirty="0"/>
          </a:p>
        </p:txBody>
      </p:sp>
      <p:cxnSp>
        <p:nvCxnSpPr>
          <p:cNvPr id="5" name="Straight Connector 4"/>
          <p:cNvCxnSpPr>
            <a:stCxn id="4" idx="2"/>
          </p:cNvCxnSpPr>
          <p:nvPr/>
        </p:nvCxnSpPr>
        <p:spPr>
          <a:xfrm>
            <a:off x="2525626" y="4085435"/>
            <a:ext cx="0" cy="2010565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8" name="Rectangle 7"/>
          <p:cNvSpPr/>
          <p:nvPr/>
        </p:nvSpPr>
        <p:spPr>
          <a:xfrm>
            <a:off x="4966230" y="4089959"/>
            <a:ext cx="1379195" cy="587146"/>
          </a:xfrm>
          <a:prstGeom prst="rect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&lt;new&gt;</a:t>
            </a:r>
          </a:p>
          <a:p>
            <a:pPr algn="ctr"/>
            <a:r>
              <a:rPr lang="en-US" sz="1600" dirty="0" smtClean="0"/>
              <a:t>Board</a:t>
            </a:r>
            <a:endParaRPr lang="en-US" sz="1600" dirty="0"/>
          </a:p>
        </p:txBody>
      </p:sp>
      <p:cxnSp>
        <p:nvCxnSpPr>
          <p:cNvPr id="9" name="Straight Connector 8"/>
          <p:cNvCxnSpPr>
            <a:stCxn id="8" idx="2"/>
          </p:cNvCxnSpPr>
          <p:nvPr/>
        </p:nvCxnSpPr>
        <p:spPr>
          <a:xfrm>
            <a:off x="5655828" y="4677105"/>
            <a:ext cx="0" cy="2010565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525626" y="4380559"/>
            <a:ext cx="2440604" cy="0"/>
          </a:xfrm>
          <a:prstGeom prst="line">
            <a:avLst/>
          </a:prstGeom>
          <a:ln>
            <a:solidFill>
              <a:srgbClr val="3366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525626" y="5146522"/>
            <a:ext cx="3130202" cy="0"/>
          </a:xfrm>
          <a:prstGeom prst="line">
            <a:avLst/>
          </a:prstGeom>
          <a:ln>
            <a:solidFill>
              <a:srgbClr val="3366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6" name="Rectangle 15"/>
          <p:cNvSpPr/>
          <p:nvPr/>
        </p:nvSpPr>
        <p:spPr>
          <a:xfrm>
            <a:off x="3426474" y="4777190"/>
            <a:ext cx="1377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initialize()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525626" y="5898216"/>
            <a:ext cx="3130202" cy="0"/>
          </a:xfrm>
          <a:prstGeom prst="line">
            <a:avLst/>
          </a:prstGeom>
          <a:ln>
            <a:solidFill>
              <a:srgbClr val="3366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8" name="Rectangle 17"/>
          <p:cNvSpPr/>
          <p:nvPr/>
        </p:nvSpPr>
        <p:spPr>
          <a:xfrm>
            <a:off x="3426474" y="5528884"/>
            <a:ext cx="1325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toString</a:t>
            </a:r>
            <a:r>
              <a:rPr lang="en-US" dirty="0" smtClean="0"/>
              <a:t>(</a:t>
            </a:r>
            <a:r>
              <a:rPr lang="en-US" dirty="0"/>
              <a:t>)</a:t>
            </a:r>
          </a:p>
        </p:txBody>
      </p:sp>
      <p:cxnSp>
        <p:nvCxnSpPr>
          <p:cNvPr id="19" name="Straight Arrow Connector 18"/>
          <p:cNvCxnSpPr>
            <a:stCxn id="20" idx="2"/>
          </p:cNvCxnSpPr>
          <p:nvPr/>
        </p:nvCxnSpPr>
        <p:spPr>
          <a:xfrm flipH="1">
            <a:off x="5655828" y="3669194"/>
            <a:ext cx="2334002" cy="2229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64139" y="3022863"/>
            <a:ext cx="205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The output is not predictable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5" name="Straight Arrow Connector 14"/>
          <p:cNvCxnSpPr>
            <a:endCxn id="16" idx="1"/>
          </p:cNvCxnSpPr>
          <p:nvPr/>
        </p:nvCxnSpPr>
        <p:spPr>
          <a:xfrm flipV="1">
            <a:off x="2007344" y="4961856"/>
            <a:ext cx="1419130" cy="479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4952" y="5117845"/>
            <a:ext cx="205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Random, by requirements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24610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doubles are useful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9D9D9"/>
                </a:solidFill>
              </a:rPr>
              <a:t>Isolate code under test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Speed up execution</a:t>
            </a:r>
          </a:p>
          <a:p>
            <a:r>
              <a:rPr lang="en-US" dirty="0" smtClean="0"/>
              <a:t>Make execution deterministic</a:t>
            </a:r>
          </a:p>
          <a:p>
            <a:pPr lvl="1"/>
            <a:r>
              <a:rPr lang="en-US" dirty="0" smtClean="0"/>
              <a:t>One example in </a:t>
            </a:r>
            <a:r>
              <a:rPr lang="en-US" i="1" dirty="0" err="1" smtClean="0"/>
              <a:t>GameOfLife</a:t>
            </a:r>
            <a:endParaRPr lang="en-US" i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984683" y="4905663"/>
            <a:ext cx="1379195" cy="587146"/>
          </a:xfrm>
          <a:prstGeom prst="rect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Board</a:t>
            </a:r>
            <a:endParaRPr lang="en-US" sz="1600" dirty="0"/>
          </a:p>
        </p:txBody>
      </p:sp>
      <p:cxnSp>
        <p:nvCxnSpPr>
          <p:cNvPr id="9" name="Straight Connector 8"/>
          <p:cNvCxnSpPr>
            <a:stCxn id="8" idx="3"/>
            <a:endCxn id="21" idx="0"/>
          </p:cNvCxnSpPr>
          <p:nvPr/>
        </p:nvCxnSpPr>
        <p:spPr>
          <a:xfrm flipV="1">
            <a:off x="2363878" y="5175982"/>
            <a:ext cx="701691" cy="2325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9" name="Straight Arrow Connector 18"/>
          <p:cNvCxnSpPr>
            <a:stCxn id="20" idx="2"/>
          </p:cNvCxnSpPr>
          <p:nvPr/>
        </p:nvCxnSpPr>
        <p:spPr>
          <a:xfrm flipH="1">
            <a:off x="6664454" y="2727189"/>
            <a:ext cx="1325376" cy="26236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64139" y="1526860"/>
            <a:ext cx="2051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 value can be assigned later, bypassing random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init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6200" y="45283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Courier New"/>
                <a:cs typeface="Courier New"/>
              </a:rPr>
              <a:t>	</a:t>
            </a:r>
            <a:r>
              <a:rPr lang="en-US" sz="1400" b="1" dirty="0">
                <a:latin typeface="Courier New"/>
                <a:cs typeface="Courier New"/>
              </a:rPr>
              <a:t>class </a:t>
            </a:r>
            <a:r>
              <a:rPr lang="en-US" sz="1400" b="1" dirty="0" err="1">
                <a:latin typeface="Courier New"/>
                <a:cs typeface="Courier New"/>
              </a:rPr>
              <a:t>MyBoard</a:t>
            </a:r>
            <a:r>
              <a:rPr lang="en-US" sz="1400" b="1" dirty="0">
                <a:latin typeface="Courier New"/>
                <a:cs typeface="Courier New"/>
              </a:rPr>
              <a:t> extends Board </a:t>
            </a:r>
            <a:r>
              <a:rPr lang="en-US" sz="1400" b="1" dirty="0" smtClean="0">
                <a:latin typeface="Courier New"/>
                <a:cs typeface="Courier New"/>
              </a:rPr>
              <a:t>{</a:t>
            </a:r>
            <a:endParaRPr lang="en-US" sz="1400" b="1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		</a:t>
            </a:r>
            <a:r>
              <a:rPr lang="en-US" sz="1400" b="1" dirty="0" smtClean="0">
                <a:latin typeface="Courier New"/>
                <a:cs typeface="Courier New"/>
              </a:rPr>
              <a:t>…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		</a:t>
            </a:r>
            <a:r>
              <a:rPr lang="en-US" sz="1400" b="1" dirty="0">
                <a:latin typeface="Courier New"/>
                <a:cs typeface="Courier New"/>
              </a:rPr>
              <a:t>public void initialize() {</a:t>
            </a:r>
          </a:p>
          <a:p>
            <a:r>
              <a:rPr lang="en-US" sz="1400" dirty="0">
                <a:latin typeface="Courier New"/>
                <a:cs typeface="Courier New"/>
              </a:rPr>
              <a:t>			// do nothing</a:t>
            </a:r>
          </a:p>
          <a:p>
            <a:r>
              <a:rPr lang="en-US" sz="1400" dirty="0">
                <a:latin typeface="Courier New"/>
                <a:cs typeface="Courier New"/>
              </a:rPr>
              <a:t>		}</a:t>
            </a:r>
          </a:p>
          <a:p>
            <a:r>
              <a:rPr lang="en-US" sz="1400" dirty="0">
                <a:latin typeface="Courier New"/>
                <a:cs typeface="Courier New"/>
              </a:rPr>
              <a:t>	}</a:t>
            </a:r>
          </a:p>
        </p:txBody>
      </p:sp>
      <p:sp>
        <p:nvSpPr>
          <p:cNvPr id="21" name="Isosceles Triangle 20"/>
          <p:cNvSpPr/>
          <p:nvPr/>
        </p:nvSpPr>
        <p:spPr>
          <a:xfrm rot="16200000">
            <a:off x="2987697" y="4937028"/>
            <a:ext cx="633653" cy="477909"/>
          </a:xfrm>
          <a:prstGeom prst="triangl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290925" y="3941195"/>
            <a:ext cx="3558002" cy="587146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MyBoard</a:t>
            </a:r>
            <a:endParaRPr lang="en-US" sz="1600" dirty="0"/>
          </a:p>
        </p:txBody>
      </p:sp>
      <p:cxnSp>
        <p:nvCxnSpPr>
          <p:cNvPr id="23" name="Straight Connector 22"/>
          <p:cNvCxnSpPr>
            <a:endCxn id="21" idx="3"/>
          </p:cNvCxnSpPr>
          <p:nvPr/>
        </p:nvCxnSpPr>
        <p:spPr>
          <a:xfrm flipH="1" flipV="1">
            <a:off x="3543478" y="5175982"/>
            <a:ext cx="747447" cy="14803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6" name="Rectangle 25"/>
          <p:cNvSpPr/>
          <p:nvPr/>
        </p:nvSpPr>
        <p:spPr>
          <a:xfrm>
            <a:off x="4290925" y="4523058"/>
            <a:ext cx="3558002" cy="157294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16018" y="3782873"/>
            <a:ext cx="3570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GP12: Test should not fail at random</a:t>
            </a:r>
          </a:p>
        </p:txBody>
      </p:sp>
      <p:cxnSp>
        <p:nvCxnSpPr>
          <p:cNvPr id="14" name="Straight Arrow Connector 13"/>
          <p:cNvCxnSpPr>
            <a:stCxn id="13" idx="3"/>
          </p:cNvCxnSpPr>
          <p:nvPr/>
        </p:nvCxnSpPr>
        <p:spPr>
          <a:xfrm>
            <a:off x="3886200" y="4106039"/>
            <a:ext cx="657733" cy="1083681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86785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doubles are useful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9D9D9"/>
                </a:solidFill>
              </a:rPr>
              <a:t>Isolate code under test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Speed up execution</a:t>
            </a:r>
          </a:p>
          <a:p>
            <a:r>
              <a:rPr lang="en-US" dirty="0" smtClean="0"/>
              <a:t>Make execution deterministic</a:t>
            </a:r>
          </a:p>
          <a:p>
            <a:pPr lvl="1"/>
            <a:r>
              <a:rPr lang="en-US" dirty="0" smtClean="0"/>
              <a:t>One example in </a:t>
            </a:r>
            <a:r>
              <a:rPr lang="en-US" i="1" dirty="0" err="1" smtClean="0"/>
              <a:t>GameOfLife</a:t>
            </a:r>
            <a:endParaRPr lang="en-US" i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984683" y="4905663"/>
            <a:ext cx="1379195" cy="587146"/>
          </a:xfrm>
          <a:prstGeom prst="rect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Board</a:t>
            </a:r>
            <a:endParaRPr lang="en-US" sz="1600" dirty="0"/>
          </a:p>
        </p:txBody>
      </p:sp>
      <p:cxnSp>
        <p:nvCxnSpPr>
          <p:cNvPr id="9" name="Straight Connector 8"/>
          <p:cNvCxnSpPr>
            <a:stCxn id="8" idx="3"/>
            <a:endCxn id="21" idx="0"/>
          </p:cNvCxnSpPr>
          <p:nvPr/>
        </p:nvCxnSpPr>
        <p:spPr>
          <a:xfrm flipV="1">
            <a:off x="2363878" y="5175982"/>
            <a:ext cx="701691" cy="23254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9" name="Straight Arrow Connector 18"/>
          <p:cNvCxnSpPr>
            <a:stCxn id="20" idx="2"/>
          </p:cNvCxnSpPr>
          <p:nvPr/>
        </p:nvCxnSpPr>
        <p:spPr>
          <a:xfrm flipH="1">
            <a:off x="6964139" y="3713447"/>
            <a:ext cx="1025691" cy="15095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64139" y="1128124"/>
            <a:ext cx="20513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NOTICE: a </a:t>
            </a:r>
            <a:r>
              <a:rPr lang="en-US" dirty="0">
                <a:solidFill>
                  <a:srgbClr val="FF0000"/>
                </a:solidFill>
              </a:rPr>
              <a:t>method that’s called from the </a:t>
            </a:r>
            <a:r>
              <a:rPr lang="en-US" dirty="0" smtClean="0">
                <a:solidFill>
                  <a:srgbClr val="FF0000"/>
                </a:solidFill>
              </a:rPr>
              <a:t>constructor could </a:t>
            </a:r>
            <a:r>
              <a:rPr lang="en-US" dirty="0">
                <a:solidFill>
                  <a:srgbClr val="FF0000"/>
                </a:solidFill>
              </a:rPr>
              <a:t>result in unexpected </a:t>
            </a:r>
            <a:r>
              <a:rPr lang="en-US" dirty="0" smtClean="0">
                <a:solidFill>
                  <a:srgbClr val="FF0000"/>
                </a:solidFill>
              </a:rPr>
              <a:t>behavior. This is just ONE EXAMPLE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6200" y="4528341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Courier New"/>
                <a:cs typeface="Courier New"/>
              </a:rPr>
              <a:t>	</a:t>
            </a:r>
            <a:r>
              <a:rPr lang="en-US" sz="1400" b="1" dirty="0">
                <a:latin typeface="Courier New"/>
                <a:cs typeface="Courier New"/>
              </a:rPr>
              <a:t>class </a:t>
            </a:r>
            <a:r>
              <a:rPr lang="en-US" sz="1400" b="1" dirty="0" err="1">
                <a:latin typeface="Courier New"/>
                <a:cs typeface="Courier New"/>
              </a:rPr>
              <a:t>MyBoard</a:t>
            </a:r>
            <a:r>
              <a:rPr lang="en-US" sz="1400" b="1" dirty="0">
                <a:latin typeface="Courier New"/>
                <a:cs typeface="Courier New"/>
              </a:rPr>
              <a:t> extends Board </a:t>
            </a:r>
            <a:r>
              <a:rPr lang="en-US" sz="1400" b="1" dirty="0" smtClean="0">
                <a:latin typeface="Courier New"/>
                <a:cs typeface="Courier New"/>
              </a:rPr>
              <a:t>{</a:t>
            </a:r>
            <a:endParaRPr lang="en-US" sz="1400" b="1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		</a:t>
            </a:r>
            <a:r>
              <a:rPr lang="en-US" sz="1400" b="1" dirty="0" smtClean="0">
                <a:latin typeface="Courier New"/>
                <a:cs typeface="Courier New"/>
              </a:rPr>
              <a:t>…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		</a:t>
            </a:r>
            <a:r>
              <a:rPr lang="en-US" sz="1400" b="1" dirty="0">
                <a:latin typeface="Courier New"/>
                <a:cs typeface="Courier New"/>
              </a:rPr>
              <a:t>public void initialize() {</a:t>
            </a:r>
          </a:p>
          <a:p>
            <a:r>
              <a:rPr lang="en-US" sz="1400" dirty="0">
                <a:latin typeface="Courier New"/>
                <a:cs typeface="Courier New"/>
              </a:rPr>
              <a:t>			// do nothing</a:t>
            </a:r>
          </a:p>
          <a:p>
            <a:r>
              <a:rPr lang="en-US" sz="1400" dirty="0">
                <a:latin typeface="Courier New"/>
                <a:cs typeface="Courier New"/>
              </a:rPr>
              <a:t>		}</a:t>
            </a:r>
          </a:p>
          <a:p>
            <a:r>
              <a:rPr lang="en-US" sz="1400" dirty="0">
                <a:latin typeface="Courier New"/>
                <a:cs typeface="Courier New"/>
              </a:rPr>
              <a:t>	}</a:t>
            </a:r>
          </a:p>
        </p:txBody>
      </p:sp>
      <p:sp>
        <p:nvSpPr>
          <p:cNvPr id="21" name="Isosceles Triangle 20"/>
          <p:cNvSpPr/>
          <p:nvPr/>
        </p:nvSpPr>
        <p:spPr>
          <a:xfrm rot="16200000">
            <a:off x="2987697" y="4937028"/>
            <a:ext cx="633653" cy="477909"/>
          </a:xfrm>
          <a:prstGeom prst="triangl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290925" y="3941195"/>
            <a:ext cx="3558002" cy="587146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MyBoard</a:t>
            </a:r>
            <a:endParaRPr lang="en-US" sz="1600" dirty="0"/>
          </a:p>
        </p:txBody>
      </p:sp>
      <p:cxnSp>
        <p:nvCxnSpPr>
          <p:cNvPr id="23" name="Straight Connector 22"/>
          <p:cNvCxnSpPr>
            <a:endCxn id="21" idx="3"/>
          </p:cNvCxnSpPr>
          <p:nvPr/>
        </p:nvCxnSpPr>
        <p:spPr>
          <a:xfrm flipH="1" flipV="1">
            <a:off x="3543478" y="5175982"/>
            <a:ext cx="747447" cy="14803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6" name="Rectangle 25"/>
          <p:cNvSpPr/>
          <p:nvPr/>
        </p:nvSpPr>
        <p:spPr>
          <a:xfrm>
            <a:off x="4290925" y="4523058"/>
            <a:ext cx="3558002" cy="157294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9566649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3" y="1183681"/>
            <a:ext cx="7772400" cy="1143000"/>
          </a:xfrm>
        </p:spPr>
        <p:txBody>
          <a:bodyPr/>
          <a:lstStyle/>
          <a:p>
            <a:r>
              <a:rPr lang="en-US" dirty="0" smtClean="0"/>
              <a:t>Summary of good practices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930" y="2340909"/>
            <a:ext cx="8522481" cy="1489075"/>
          </a:xfrm>
        </p:spPr>
        <p:txBody>
          <a:bodyPr/>
          <a:lstStyle/>
          <a:p>
            <a:pPr algn="l"/>
            <a:r>
              <a:rPr lang="en-US" sz="2000" dirty="0" smtClean="0">
                <a:solidFill>
                  <a:srgbClr val="FF6600"/>
                </a:solidFill>
              </a:rPr>
              <a:t>GP6: </a:t>
            </a:r>
            <a:r>
              <a:rPr lang="en-US" sz="2000" dirty="0">
                <a:solidFill>
                  <a:srgbClr val="FF6600"/>
                </a:solidFill>
              </a:rPr>
              <a:t>Design should be testable (refactor if needed)</a:t>
            </a:r>
          </a:p>
          <a:p>
            <a:pPr marL="1085850" lvl="1" indent="-342900">
              <a:buFont typeface="Arial"/>
              <a:buChar char="•"/>
            </a:pPr>
            <a:r>
              <a:rPr lang="en-US" sz="1600" dirty="0">
                <a:solidFill>
                  <a:srgbClr val="FF6600"/>
                </a:solidFill>
              </a:rPr>
              <a:t>Use dependency injection to easily substitute collaborators with test </a:t>
            </a:r>
            <a:r>
              <a:rPr lang="en-US" sz="1600" dirty="0" smtClean="0">
                <a:solidFill>
                  <a:srgbClr val="FF6600"/>
                </a:solidFill>
              </a:rPr>
              <a:t>doubles</a:t>
            </a:r>
          </a:p>
          <a:p>
            <a:pPr marL="1485900" lvl="2" indent="-342900">
              <a:buFont typeface="Arial"/>
              <a:buChar char="•"/>
            </a:pPr>
            <a:r>
              <a:rPr lang="en-US" sz="1000" dirty="0">
                <a:solidFill>
                  <a:srgbClr val="FF6600"/>
                </a:solidFill>
              </a:rPr>
              <a:t>= use </a:t>
            </a:r>
            <a:r>
              <a:rPr lang="en-US" sz="1000" dirty="0">
                <a:solidFill>
                  <a:srgbClr val="FF6600"/>
                </a:solidFill>
                <a:latin typeface="Courier New"/>
                <a:cs typeface="Courier New"/>
              </a:rPr>
              <a:t>new</a:t>
            </a:r>
            <a:r>
              <a:rPr lang="en-US" sz="1000" dirty="0">
                <a:solidFill>
                  <a:srgbClr val="FF6600"/>
                </a:solidFill>
              </a:rPr>
              <a:t> with </a:t>
            </a:r>
            <a:r>
              <a:rPr lang="en-US" sz="1000" dirty="0" smtClean="0">
                <a:solidFill>
                  <a:srgbClr val="FF6600"/>
                </a:solidFill>
              </a:rPr>
              <a:t>care</a:t>
            </a:r>
            <a:endParaRPr lang="en-US" sz="1600" dirty="0">
              <a:solidFill>
                <a:srgbClr val="FF6600"/>
              </a:solidFill>
            </a:endParaRPr>
          </a:p>
          <a:p>
            <a:pPr marL="1085850" lvl="1" indent="-342900">
              <a:buFont typeface="Arial"/>
              <a:buChar char="•"/>
            </a:pPr>
            <a:r>
              <a:rPr lang="en-US" sz="1600" dirty="0">
                <a:solidFill>
                  <a:srgbClr val="FF6600"/>
                </a:solidFill>
              </a:rPr>
              <a:t>Use </a:t>
            </a:r>
            <a:r>
              <a:rPr lang="en-US" sz="1600" dirty="0" smtClean="0">
                <a:solidFill>
                  <a:srgbClr val="FF6600"/>
                </a:solidFill>
                <a:latin typeface="Courier New"/>
                <a:cs typeface="Courier New"/>
              </a:rPr>
              <a:t>package access </a:t>
            </a:r>
            <a:r>
              <a:rPr lang="en-US" sz="1600" dirty="0" smtClean="0">
                <a:solidFill>
                  <a:srgbClr val="FF6600"/>
                </a:solidFill>
              </a:rPr>
              <a:t>instead </a:t>
            </a:r>
            <a:r>
              <a:rPr lang="en-US" sz="1600" dirty="0">
                <a:solidFill>
                  <a:srgbClr val="FF6600"/>
                </a:solidFill>
              </a:rPr>
              <a:t>of </a:t>
            </a:r>
            <a:r>
              <a:rPr lang="en-US" sz="1600" dirty="0" smtClean="0">
                <a:solidFill>
                  <a:srgbClr val="FF6600"/>
                </a:solidFill>
                <a:latin typeface="Courier New"/>
                <a:cs typeface="Courier New"/>
              </a:rPr>
              <a:t>private </a:t>
            </a:r>
            <a:r>
              <a:rPr lang="en-US" sz="1600" dirty="0" smtClean="0">
                <a:solidFill>
                  <a:srgbClr val="FF6600"/>
                </a:solidFill>
              </a:rPr>
              <a:t>to access attributes from test doubles in the same package</a:t>
            </a:r>
          </a:p>
          <a:p>
            <a:pPr marL="1085850" lvl="1" indent="-342900">
              <a:buFont typeface="Arial"/>
              <a:buChar char="•"/>
            </a:pPr>
            <a:r>
              <a:rPr lang="en-US" sz="1600" dirty="0" smtClean="0">
                <a:solidFill>
                  <a:srgbClr val="FF6600"/>
                </a:solidFill>
              </a:rPr>
              <a:t>Avoid complex initialization in constructors</a:t>
            </a:r>
            <a:endParaRPr lang="en-US" sz="16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855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4-04-08 at 00.00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47" y="1133327"/>
            <a:ext cx="5167915" cy="52706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04897" y="5379894"/>
            <a:ext cx="955879" cy="177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62257" y="4164515"/>
            <a:ext cx="955879" cy="177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09823" y="3098594"/>
            <a:ext cx="955879" cy="177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8001" y="2371035"/>
            <a:ext cx="955879" cy="177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65702" y="2079892"/>
            <a:ext cx="955879" cy="177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08891" y="1806801"/>
            <a:ext cx="955879" cy="177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72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doubles are useful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9D9D9"/>
                </a:solidFill>
              </a:rPr>
              <a:t>Isolate code under test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Speed up execution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Make execution deterministic</a:t>
            </a:r>
          </a:p>
          <a:p>
            <a:r>
              <a:rPr lang="en-US" dirty="0" smtClean="0"/>
              <a:t>Gain access to hidden information</a:t>
            </a:r>
          </a:p>
          <a:p>
            <a:pPr lvl="1"/>
            <a:r>
              <a:rPr lang="en-US" dirty="0" smtClean="0"/>
              <a:t>E.g.: when a methods does not return enough information for testing</a:t>
            </a:r>
          </a:p>
          <a:p>
            <a:pPr marL="742950" lvl="2" indent="-342900"/>
            <a:endParaRPr lang="en-US" i="1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890379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doubles are useful for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9D9D9"/>
                </a:solidFill>
              </a:rPr>
              <a:t>Isolate code under test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Speed up execution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Make execution deterministic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Gain access to hidden information</a:t>
            </a:r>
          </a:p>
          <a:p>
            <a:r>
              <a:rPr lang="en-US" dirty="0" smtClean="0"/>
              <a:t>Simulate special conditions</a:t>
            </a:r>
          </a:p>
          <a:p>
            <a:pPr lvl="1"/>
            <a:r>
              <a:rPr lang="en-US" dirty="0" smtClean="0"/>
              <a:t>Easy to figure out: I/O errors, timeouts, etc.</a:t>
            </a:r>
          </a:p>
        </p:txBody>
      </p:sp>
    </p:spTree>
    <p:extLst>
      <p:ext uri="{BB962C8B-B14F-4D97-AF65-F5344CB8AC3E}">
        <p14:creationId xmlns:p14="http://schemas.microsoft.com/office/powerpoint/2010/main" val="1206834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test doubles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Stub</a:t>
            </a:r>
          </a:p>
          <a:p>
            <a:pPr lvl="1"/>
            <a:r>
              <a:rPr lang="en-US" sz="1800" dirty="0" smtClean="0"/>
              <a:t>Implements the same interface (or parts of) the base class, without adding logic</a:t>
            </a:r>
          </a:p>
          <a:p>
            <a:r>
              <a:rPr lang="en-US" sz="2000" dirty="0" smtClean="0"/>
              <a:t>Fake</a:t>
            </a:r>
          </a:p>
          <a:p>
            <a:pPr lvl="1"/>
            <a:r>
              <a:rPr lang="en-US" sz="1800" dirty="0"/>
              <a:t>Implements the same interface (or parts of) the base class, </a:t>
            </a:r>
            <a:r>
              <a:rPr lang="en-US" sz="1800" dirty="0" smtClean="0"/>
              <a:t>changing some functionality</a:t>
            </a:r>
          </a:p>
          <a:p>
            <a:r>
              <a:rPr lang="en-US" sz="2000" dirty="0" smtClean="0"/>
              <a:t>Spy</a:t>
            </a:r>
          </a:p>
          <a:p>
            <a:pPr lvl="1"/>
            <a:r>
              <a:rPr lang="en-US" sz="1800" dirty="0" smtClean="0"/>
              <a:t>Fake + reveals some aspects of internal functioning</a:t>
            </a:r>
          </a:p>
          <a:p>
            <a:r>
              <a:rPr lang="en-US" sz="2000" dirty="0" smtClean="0"/>
              <a:t>Mock</a:t>
            </a:r>
          </a:p>
          <a:p>
            <a:pPr lvl="1"/>
            <a:r>
              <a:rPr lang="en-US" sz="1800" dirty="0" smtClean="0"/>
              <a:t>Spy + expects some behavior (method calls and parameters)</a:t>
            </a:r>
          </a:p>
          <a:p>
            <a:pPr lvl="1"/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368697" y="5372495"/>
            <a:ext cx="8548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Stub/Fake queries, Spy observations, Mock actions</a:t>
            </a:r>
          </a:p>
        </p:txBody>
      </p:sp>
    </p:spTree>
    <p:extLst>
      <p:ext uri="{BB962C8B-B14F-4D97-AF65-F5344CB8AC3E}">
        <p14:creationId xmlns:p14="http://schemas.microsoft.com/office/powerpoint/2010/main" val="199173200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4-04-08 at 21.23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25" y="2422561"/>
            <a:ext cx="6207903" cy="40062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Stub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seen one example before: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MyPlayer</a:t>
            </a:r>
            <a:r>
              <a:rPr lang="en-US" dirty="0" smtClean="0"/>
              <a:t> in </a:t>
            </a:r>
            <a:r>
              <a:rPr lang="en-US" i="1" dirty="0" err="1" smtClean="0"/>
              <a:t>TennisGame</a:t>
            </a:r>
            <a:endParaRPr lang="en-US" i="1" dirty="0"/>
          </a:p>
        </p:txBody>
      </p:sp>
      <p:cxnSp>
        <p:nvCxnSpPr>
          <p:cNvPr id="5" name="Straight Arrow Connector 4"/>
          <p:cNvCxnSpPr>
            <a:stCxn id="6" idx="1"/>
          </p:cNvCxnSpPr>
          <p:nvPr/>
        </p:nvCxnSpPr>
        <p:spPr>
          <a:xfrm flipH="1">
            <a:off x="4209880" y="4591274"/>
            <a:ext cx="2554468" cy="3128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64348" y="3852610"/>
            <a:ext cx="20513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getScore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()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does not require any processing of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points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1467299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4-04-08 at 21.39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86" y="2327926"/>
            <a:ext cx="5575300" cy="3695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in </a:t>
            </a:r>
            <a:r>
              <a:rPr lang="en-US" i="1" dirty="0" err="1" smtClean="0"/>
              <a:t>GameOfLife</a:t>
            </a:r>
            <a:r>
              <a:rPr lang="en-US" dirty="0" smtClean="0"/>
              <a:t>:</a:t>
            </a:r>
            <a:endParaRPr lang="en-US" dirty="0"/>
          </a:p>
        </p:txBody>
      </p:sp>
      <p:cxnSp>
        <p:nvCxnSpPr>
          <p:cNvPr id="5" name="Straight Arrow Connector 4"/>
          <p:cNvCxnSpPr>
            <a:stCxn id="6" idx="1"/>
          </p:cNvCxnSpPr>
          <p:nvPr/>
        </p:nvCxnSpPr>
        <p:spPr>
          <a:xfrm flipH="1">
            <a:off x="4485864" y="4314275"/>
            <a:ext cx="2278484" cy="1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64348" y="3852610"/>
            <a:ext cx="2051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Bypasses random initialization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1167" y="5210400"/>
            <a:ext cx="2051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Assigns a custom value to the grid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850678" y="5444519"/>
            <a:ext cx="1390490" cy="2566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99063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Example Spy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don’t have any in the training exercises</a:t>
            </a:r>
          </a:p>
          <a:p>
            <a:pPr lvl="1"/>
            <a:r>
              <a:rPr lang="en-US" dirty="0" smtClean="0"/>
              <a:t>It is easy to see how to create one….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42964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UT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 smtClean="0"/>
              <a:t>State-based </a:t>
            </a:r>
            <a:r>
              <a:rPr lang="en-US" sz="2400" dirty="0"/>
              <a:t>t</a:t>
            </a:r>
            <a:r>
              <a:rPr lang="en-US" sz="2400" dirty="0" smtClean="0"/>
              <a:t>esting </a:t>
            </a:r>
          </a:p>
          <a:p>
            <a:pPr lvl="1"/>
            <a:r>
              <a:rPr lang="en-US" sz="2000" dirty="0" smtClean="0"/>
              <a:t>Request a service, then check the expected results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195608" y="2425717"/>
            <a:ext cx="155551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38657" y="2241051"/>
            <a:ext cx="308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Stubs, fakes, spies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54524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UT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 smtClean="0"/>
              <a:t>State-based </a:t>
            </a:r>
            <a:r>
              <a:rPr lang="en-US" sz="2400" dirty="0"/>
              <a:t>t</a:t>
            </a:r>
            <a:r>
              <a:rPr lang="en-US" sz="2400" dirty="0" smtClean="0"/>
              <a:t>esting </a:t>
            </a:r>
          </a:p>
          <a:p>
            <a:pPr lvl="1"/>
            <a:r>
              <a:rPr lang="en-US" sz="2000" dirty="0" smtClean="0"/>
              <a:t>Request a service, then check the expected results</a:t>
            </a:r>
          </a:p>
          <a:p>
            <a:r>
              <a:rPr lang="en-US" sz="2400" dirty="0" smtClean="0"/>
              <a:t>Interaction-based testing</a:t>
            </a:r>
          </a:p>
          <a:p>
            <a:pPr lvl="1"/>
            <a:r>
              <a:rPr lang="en-US" sz="2000" dirty="0" smtClean="0"/>
              <a:t>Perform a sequence of interactions between objects, then verify that the sequence of interactions happened as expected</a:t>
            </a:r>
          </a:p>
          <a:p>
            <a:pPr marL="0" indent="0">
              <a:buNone/>
            </a:pP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208074" y="4494711"/>
            <a:ext cx="155551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51123" y="4310045"/>
            <a:ext cx="308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Mocks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904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Mocks are test doubles configured to behave in a certain way under some circumstances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.g.: imagine a façade for object persistence</a:t>
            </a:r>
          </a:p>
          <a:p>
            <a:pPr lvl="1"/>
            <a:r>
              <a:rPr lang="en-US" dirty="0" smtClean="0"/>
              <a:t>e.g.: a given object (say a customer) is updated</a:t>
            </a:r>
          </a:p>
        </p:txBody>
      </p:sp>
      <p:sp>
        <p:nvSpPr>
          <p:cNvPr id="4" name="Rectangle 3"/>
          <p:cNvSpPr/>
          <p:nvPr/>
        </p:nvSpPr>
        <p:spPr>
          <a:xfrm>
            <a:off x="1650502" y="4052796"/>
            <a:ext cx="1379195" cy="587146"/>
          </a:xfrm>
          <a:prstGeom prst="rect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Client</a:t>
            </a:r>
            <a:endParaRPr lang="en-US" sz="1600" dirty="0"/>
          </a:p>
        </p:txBody>
      </p:sp>
      <p:cxnSp>
        <p:nvCxnSpPr>
          <p:cNvPr id="5" name="Straight Connector 4"/>
          <p:cNvCxnSpPr>
            <a:stCxn id="4" idx="2"/>
          </p:cNvCxnSpPr>
          <p:nvPr/>
        </p:nvCxnSpPr>
        <p:spPr>
          <a:xfrm>
            <a:off x="2340100" y="4639942"/>
            <a:ext cx="0" cy="1795341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6" name="Rectangle 5"/>
          <p:cNvSpPr/>
          <p:nvPr/>
        </p:nvSpPr>
        <p:spPr>
          <a:xfrm>
            <a:off x="4091107" y="4052796"/>
            <a:ext cx="1379195" cy="587146"/>
          </a:xfrm>
          <a:prstGeom prst="rect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Façade</a:t>
            </a:r>
            <a:endParaRPr lang="en-US" sz="1600" dirty="0"/>
          </a:p>
        </p:txBody>
      </p:sp>
      <p:cxnSp>
        <p:nvCxnSpPr>
          <p:cNvPr id="7" name="Straight Connector 6"/>
          <p:cNvCxnSpPr>
            <a:stCxn id="6" idx="2"/>
          </p:cNvCxnSpPr>
          <p:nvPr/>
        </p:nvCxnSpPr>
        <p:spPr>
          <a:xfrm>
            <a:off x="4780705" y="4639942"/>
            <a:ext cx="0" cy="1795341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340100" y="5134832"/>
            <a:ext cx="2440605" cy="0"/>
          </a:xfrm>
          <a:prstGeom prst="line">
            <a:avLst/>
          </a:prstGeom>
          <a:ln>
            <a:solidFill>
              <a:srgbClr val="3366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40100" y="5643953"/>
            <a:ext cx="4933413" cy="0"/>
          </a:xfrm>
          <a:prstGeom prst="line">
            <a:avLst/>
          </a:prstGeom>
          <a:ln>
            <a:solidFill>
              <a:srgbClr val="3366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0" name="Rectangle 9"/>
          <p:cNvSpPr/>
          <p:nvPr/>
        </p:nvSpPr>
        <p:spPr>
          <a:xfrm>
            <a:off x="2926986" y="5274621"/>
            <a:ext cx="1384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update(…)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340100" y="6141977"/>
            <a:ext cx="2440605" cy="0"/>
          </a:xfrm>
          <a:prstGeom prst="line">
            <a:avLst/>
          </a:prstGeom>
          <a:ln>
            <a:solidFill>
              <a:srgbClr val="3366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2" name="Rectangle 11"/>
          <p:cNvSpPr/>
          <p:nvPr/>
        </p:nvSpPr>
        <p:spPr>
          <a:xfrm>
            <a:off x="2926986" y="5744107"/>
            <a:ext cx="1101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store(c)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936418" y="4770652"/>
            <a:ext cx="1639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c:= find(ID)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559972" y="4050781"/>
            <a:ext cx="1379195" cy="587146"/>
          </a:xfrm>
          <a:prstGeom prst="rect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c:Customer</a:t>
            </a:r>
            <a:endParaRPr lang="en-US" sz="1600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7273513" y="4637927"/>
            <a:ext cx="0" cy="1458073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415849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Mocks are test doubles configured to behave in a certain way under some circumstances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.g.: imagine a façade for object persistence</a:t>
            </a:r>
          </a:p>
          <a:p>
            <a:pPr lvl="1"/>
            <a:r>
              <a:rPr lang="en-US" dirty="0" smtClean="0"/>
              <a:t>e.g.: a given object (say a customer) is updated</a:t>
            </a:r>
          </a:p>
        </p:txBody>
      </p:sp>
      <p:sp>
        <p:nvSpPr>
          <p:cNvPr id="4" name="Rectangle 3"/>
          <p:cNvSpPr/>
          <p:nvPr/>
        </p:nvSpPr>
        <p:spPr>
          <a:xfrm>
            <a:off x="1650502" y="4052796"/>
            <a:ext cx="1379195" cy="587146"/>
          </a:xfrm>
          <a:prstGeom prst="rect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Client</a:t>
            </a:r>
            <a:endParaRPr lang="en-US" sz="1600" dirty="0"/>
          </a:p>
        </p:txBody>
      </p:sp>
      <p:cxnSp>
        <p:nvCxnSpPr>
          <p:cNvPr id="5" name="Straight Connector 4"/>
          <p:cNvCxnSpPr>
            <a:stCxn id="4" idx="2"/>
          </p:cNvCxnSpPr>
          <p:nvPr/>
        </p:nvCxnSpPr>
        <p:spPr>
          <a:xfrm>
            <a:off x="2340100" y="4639942"/>
            <a:ext cx="0" cy="1795341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6" name="Rectangle 5"/>
          <p:cNvSpPr/>
          <p:nvPr/>
        </p:nvSpPr>
        <p:spPr>
          <a:xfrm>
            <a:off x="4091107" y="4052796"/>
            <a:ext cx="1379195" cy="587146"/>
          </a:xfrm>
          <a:prstGeom prst="rect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Façade</a:t>
            </a:r>
            <a:endParaRPr lang="en-US" sz="1600" dirty="0"/>
          </a:p>
        </p:txBody>
      </p:sp>
      <p:cxnSp>
        <p:nvCxnSpPr>
          <p:cNvPr id="7" name="Straight Connector 6"/>
          <p:cNvCxnSpPr>
            <a:stCxn id="6" idx="2"/>
          </p:cNvCxnSpPr>
          <p:nvPr/>
        </p:nvCxnSpPr>
        <p:spPr>
          <a:xfrm>
            <a:off x="4780705" y="4639942"/>
            <a:ext cx="0" cy="1795341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340100" y="5134832"/>
            <a:ext cx="2440605" cy="0"/>
          </a:xfrm>
          <a:prstGeom prst="line">
            <a:avLst/>
          </a:prstGeom>
          <a:ln>
            <a:solidFill>
              <a:srgbClr val="3366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40100" y="5643953"/>
            <a:ext cx="4933413" cy="0"/>
          </a:xfrm>
          <a:prstGeom prst="line">
            <a:avLst/>
          </a:prstGeom>
          <a:ln>
            <a:solidFill>
              <a:srgbClr val="3366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0" name="Rectangle 9"/>
          <p:cNvSpPr/>
          <p:nvPr/>
        </p:nvSpPr>
        <p:spPr>
          <a:xfrm>
            <a:off x="2926986" y="5274621"/>
            <a:ext cx="1384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update(…)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340100" y="6141977"/>
            <a:ext cx="2440605" cy="0"/>
          </a:xfrm>
          <a:prstGeom prst="line">
            <a:avLst/>
          </a:prstGeom>
          <a:ln>
            <a:solidFill>
              <a:srgbClr val="3366FF"/>
            </a:solidFill>
            <a:headEnd type="none"/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2" name="Rectangle 11"/>
          <p:cNvSpPr/>
          <p:nvPr/>
        </p:nvSpPr>
        <p:spPr>
          <a:xfrm>
            <a:off x="2926986" y="5744107"/>
            <a:ext cx="1101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store(c)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936418" y="4770652"/>
            <a:ext cx="1639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c:= find(ID)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559972" y="4050781"/>
            <a:ext cx="1379195" cy="587146"/>
          </a:xfrm>
          <a:prstGeom prst="rect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c:Customer</a:t>
            </a:r>
            <a:endParaRPr lang="en-US" sz="1600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7273513" y="4637927"/>
            <a:ext cx="0" cy="1458073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592687" y="5465591"/>
            <a:ext cx="209154" cy="3567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101857" y="5465591"/>
            <a:ext cx="209154" cy="3567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569381" y="5480455"/>
            <a:ext cx="209154" cy="3567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078551" y="5480455"/>
            <a:ext cx="209154" cy="3567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72186" y="5480455"/>
            <a:ext cx="209154" cy="3567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6081356" y="5480455"/>
            <a:ext cx="209154" cy="3567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548880" y="5495319"/>
            <a:ext cx="209154" cy="3567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5058050" y="5495319"/>
            <a:ext cx="209154" cy="3567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7092098" y="4917898"/>
            <a:ext cx="209154" cy="3567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7092098" y="5963615"/>
            <a:ext cx="209154" cy="3567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532996" y="5495319"/>
            <a:ext cx="209154" cy="3567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7042166" y="5495319"/>
            <a:ext cx="209154" cy="3567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691678" y="4147697"/>
            <a:ext cx="209154" cy="3567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6290510" y="4147697"/>
            <a:ext cx="209154" cy="3567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668372" y="4162561"/>
            <a:ext cx="209154" cy="3567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177542" y="4162561"/>
            <a:ext cx="209154" cy="3567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255829" y="5134832"/>
            <a:ext cx="1084271" cy="5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1610" y="4733232"/>
            <a:ext cx="1884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2 method calls expected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255829" y="5139984"/>
            <a:ext cx="1084271" cy="973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4028895" y="3909684"/>
            <a:ext cx="1543291" cy="823548"/>
          </a:xfrm>
          <a:prstGeom prst="ellipse">
            <a:avLst/>
          </a:prstGeom>
          <a:noFill/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98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Ready?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71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12875"/>
            <a:ext cx="3409914" cy="4683125"/>
          </a:xfrm>
        </p:spPr>
        <p:txBody>
          <a:bodyPr/>
          <a:lstStyle/>
          <a:p>
            <a:r>
              <a:rPr lang="en-US" dirty="0" smtClean="0"/>
              <a:t>Could be coded by hand</a:t>
            </a:r>
          </a:p>
        </p:txBody>
      </p:sp>
      <p:sp>
        <p:nvSpPr>
          <p:cNvPr id="7" name="Rectangle 6"/>
          <p:cNvSpPr/>
          <p:nvPr/>
        </p:nvSpPr>
        <p:spPr>
          <a:xfrm>
            <a:off x="3924462" y="1220379"/>
            <a:ext cx="5761826" cy="5755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/>
                <a:cs typeface="Courier New"/>
              </a:rPr>
              <a:t>	</a:t>
            </a:r>
            <a:r>
              <a:rPr lang="en-US" sz="1600" dirty="0" smtClean="0">
                <a:latin typeface="Courier New"/>
                <a:cs typeface="Courier New"/>
              </a:rPr>
              <a:t>public class </a:t>
            </a:r>
            <a:r>
              <a:rPr lang="en-US" sz="1600" dirty="0" err="1" smtClean="0">
                <a:latin typeface="Courier New"/>
                <a:cs typeface="Courier New"/>
              </a:rPr>
              <a:t>MyFacade</a:t>
            </a:r>
            <a:r>
              <a:rPr lang="en-US" sz="1600" dirty="0" smtClean="0">
                <a:latin typeface="Courier New"/>
                <a:cs typeface="Courier New"/>
              </a:rPr>
              <a:t> extends Facade{</a:t>
            </a:r>
            <a:endParaRPr lang="en-US" sz="1600" dirty="0">
              <a:latin typeface="Courier New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	</a:t>
            </a:r>
            <a:r>
              <a:rPr lang="en-US" sz="1600" dirty="0" smtClean="0">
                <a:latin typeface="Courier New"/>
                <a:cs typeface="Courier New"/>
              </a:rPr>
              <a:t>	</a:t>
            </a:r>
            <a:r>
              <a:rPr lang="en-US" sz="1600" dirty="0" err="1" smtClean="0">
                <a:latin typeface="Courier New"/>
                <a:cs typeface="Courier New"/>
              </a:rPr>
              <a:t>int</a:t>
            </a:r>
            <a:r>
              <a:rPr lang="en-US" sz="1600" dirty="0" smtClean="0">
                <a:latin typeface="Courier New"/>
                <a:cs typeface="Courier New"/>
              </a:rPr>
              <a:t> state = 0;</a:t>
            </a:r>
          </a:p>
          <a:p>
            <a:r>
              <a:rPr lang="en-US" sz="1600" dirty="0">
                <a:latin typeface="Courier New"/>
                <a:cs typeface="Courier New"/>
              </a:rPr>
              <a:t>		</a:t>
            </a:r>
            <a:endParaRPr lang="en-US" sz="1600" dirty="0" smtClean="0">
              <a:latin typeface="Courier New"/>
              <a:cs typeface="Courier New"/>
            </a:endParaRPr>
          </a:p>
          <a:p>
            <a:r>
              <a:rPr lang="en-US" sz="1600" dirty="0" smtClean="0">
                <a:latin typeface="Courier New"/>
                <a:cs typeface="Courier New"/>
              </a:rPr>
              <a:t>		@Override</a:t>
            </a:r>
            <a:endParaRPr lang="en-US" sz="1600" dirty="0">
              <a:latin typeface="Courier New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		public </a:t>
            </a:r>
            <a:r>
              <a:rPr lang="en-US" sz="1600" dirty="0" smtClean="0">
                <a:latin typeface="Courier New"/>
                <a:cs typeface="Courier New"/>
              </a:rPr>
              <a:t>Object find(Object ID) </a:t>
            </a:r>
            <a:r>
              <a:rPr lang="en-US" sz="1600" dirty="0">
                <a:latin typeface="Courier New"/>
                <a:cs typeface="Courier New"/>
              </a:rPr>
              <a:t>{</a:t>
            </a:r>
          </a:p>
          <a:p>
            <a:r>
              <a:rPr lang="en-US" sz="1600" dirty="0">
                <a:latin typeface="Courier New"/>
                <a:cs typeface="Courier New"/>
              </a:rPr>
              <a:t>			</a:t>
            </a:r>
            <a:r>
              <a:rPr lang="en-US" sz="1600" dirty="0" smtClean="0">
                <a:latin typeface="Courier New"/>
                <a:cs typeface="Courier New"/>
              </a:rPr>
              <a:t>if(state == 0) </a:t>
            </a:r>
          </a:p>
          <a:p>
            <a:r>
              <a:rPr lang="en-US" sz="1600" dirty="0">
                <a:latin typeface="Courier New"/>
                <a:cs typeface="Courier New"/>
              </a:rPr>
              <a:t>	</a:t>
            </a:r>
            <a:r>
              <a:rPr lang="en-US" sz="1600" dirty="0" smtClean="0">
                <a:latin typeface="Courier New"/>
                <a:cs typeface="Courier New"/>
              </a:rPr>
              <a:t>			state = 1; </a:t>
            </a:r>
          </a:p>
          <a:p>
            <a:r>
              <a:rPr lang="en-US" sz="1600" dirty="0">
                <a:latin typeface="Courier New"/>
                <a:cs typeface="Courier New"/>
              </a:rPr>
              <a:t>	</a:t>
            </a:r>
            <a:r>
              <a:rPr lang="en-US" sz="1600" dirty="0" smtClean="0">
                <a:latin typeface="Courier New"/>
                <a:cs typeface="Courier New"/>
              </a:rPr>
              <a:t>		else</a:t>
            </a:r>
          </a:p>
          <a:p>
            <a:r>
              <a:rPr lang="en-US" sz="1600" dirty="0">
                <a:latin typeface="Courier New"/>
                <a:cs typeface="Courier New"/>
              </a:rPr>
              <a:t>	</a:t>
            </a:r>
            <a:r>
              <a:rPr lang="en-US" sz="1600" dirty="0" smtClean="0">
                <a:latin typeface="Courier New"/>
                <a:cs typeface="Courier New"/>
              </a:rPr>
              <a:t>			state = -1;</a:t>
            </a:r>
          </a:p>
          <a:p>
            <a:r>
              <a:rPr lang="en-US" sz="1600" dirty="0">
                <a:latin typeface="Courier New"/>
                <a:cs typeface="Courier New"/>
              </a:rPr>
              <a:t>	</a:t>
            </a:r>
            <a:r>
              <a:rPr lang="en-US" sz="1600" dirty="0" smtClean="0">
                <a:latin typeface="Courier New"/>
                <a:cs typeface="Courier New"/>
              </a:rPr>
              <a:t>		return new </a:t>
            </a:r>
            <a:r>
              <a:rPr lang="en-US" sz="1600" dirty="0" err="1" smtClean="0">
                <a:latin typeface="Courier New"/>
                <a:cs typeface="Courier New"/>
              </a:rPr>
              <a:t>MyCustomer</a:t>
            </a:r>
            <a:r>
              <a:rPr lang="en-US" sz="1600" dirty="0" smtClean="0">
                <a:latin typeface="Courier New"/>
                <a:cs typeface="Courier New"/>
              </a:rPr>
              <a:t>(…);</a:t>
            </a:r>
            <a:endParaRPr lang="en-US" sz="1600" dirty="0">
              <a:latin typeface="Courier New"/>
              <a:cs typeface="Courier New"/>
            </a:endParaRPr>
          </a:p>
          <a:p>
            <a:r>
              <a:rPr lang="en-US" sz="1600" dirty="0" smtClean="0">
                <a:latin typeface="Courier New"/>
                <a:cs typeface="Courier New"/>
              </a:rPr>
              <a:t>		}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		</a:t>
            </a:r>
            <a:r>
              <a:rPr lang="en-US" sz="1600" dirty="0">
                <a:latin typeface="Courier New"/>
                <a:cs typeface="Courier New"/>
              </a:rPr>
              <a:t>@Override</a:t>
            </a:r>
            <a:endParaRPr lang="en-US" sz="1600" dirty="0" smtClean="0">
              <a:latin typeface="Courier New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		public Object </a:t>
            </a:r>
            <a:r>
              <a:rPr lang="en-US" sz="1600" dirty="0" smtClean="0">
                <a:latin typeface="Courier New"/>
                <a:cs typeface="Courier New"/>
              </a:rPr>
              <a:t>update(</a:t>
            </a:r>
            <a:r>
              <a:rPr lang="en-US" sz="1600" dirty="0">
                <a:latin typeface="Courier New"/>
                <a:cs typeface="Courier New"/>
              </a:rPr>
              <a:t>Object </a:t>
            </a:r>
            <a:r>
              <a:rPr lang="en-US" sz="1600" dirty="0" smtClean="0">
                <a:latin typeface="Courier New"/>
                <a:cs typeface="Courier New"/>
              </a:rPr>
              <a:t>o) </a:t>
            </a:r>
            <a:r>
              <a:rPr lang="en-US" sz="1600" dirty="0">
                <a:latin typeface="Courier New"/>
                <a:cs typeface="Courier New"/>
              </a:rPr>
              <a:t>{</a:t>
            </a:r>
          </a:p>
          <a:p>
            <a:r>
              <a:rPr lang="en-US" sz="1600" dirty="0">
                <a:latin typeface="Courier New"/>
                <a:cs typeface="Courier New"/>
              </a:rPr>
              <a:t>			if(state == </a:t>
            </a:r>
            <a:r>
              <a:rPr lang="en-US" sz="1600" dirty="0" smtClean="0">
                <a:latin typeface="Courier New"/>
                <a:cs typeface="Courier New"/>
              </a:rPr>
              <a:t>1) </a:t>
            </a:r>
            <a:endParaRPr lang="en-US" sz="1600" dirty="0">
              <a:latin typeface="Courier New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				state = </a:t>
            </a:r>
            <a:r>
              <a:rPr lang="en-US" sz="1600" dirty="0" smtClean="0">
                <a:latin typeface="Courier New"/>
                <a:cs typeface="Courier New"/>
              </a:rPr>
              <a:t>2; </a:t>
            </a:r>
          </a:p>
          <a:p>
            <a:r>
              <a:rPr lang="en-US" sz="1600" dirty="0">
                <a:latin typeface="Courier New"/>
                <a:cs typeface="Courier New"/>
              </a:rPr>
              <a:t>	</a:t>
            </a:r>
            <a:r>
              <a:rPr lang="en-US" sz="1600" dirty="0" smtClean="0">
                <a:latin typeface="Courier New"/>
                <a:cs typeface="Courier New"/>
              </a:rPr>
              <a:t>		else</a:t>
            </a:r>
          </a:p>
          <a:p>
            <a:r>
              <a:rPr lang="en-US" sz="1600" dirty="0">
                <a:latin typeface="Courier New"/>
                <a:cs typeface="Courier New"/>
              </a:rPr>
              <a:t>	</a:t>
            </a:r>
            <a:r>
              <a:rPr lang="en-US" sz="1600" dirty="0" smtClean="0">
                <a:latin typeface="Courier New"/>
                <a:cs typeface="Courier New"/>
              </a:rPr>
              <a:t>			state = -1;</a:t>
            </a:r>
            <a:endParaRPr lang="en-US" sz="1600" dirty="0">
              <a:latin typeface="Courier New"/>
              <a:cs typeface="Courier New"/>
            </a:endParaRPr>
          </a:p>
          <a:p>
            <a:r>
              <a:rPr lang="en-US" sz="1600" dirty="0" smtClean="0">
                <a:latin typeface="Courier New"/>
                <a:cs typeface="Courier New"/>
              </a:rPr>
              <a:t>		}</a:t>
            </a:r>
          </a:p>
          <a:p>
            <a:r>
              <a:rPr lang="en-US" sz="1600" dirty="0">
                <a:latin typeface="Courier New"/>
                <a:cs typeface="Courier New"/>
              </a:rPr>
              <a:t>		public </a:t>
            </a:r>
            <a:r>
              <a:rPr lang="en-US" sz="1600" dirty="0" err="1">
                <a:latin typeface="Courier New"/>
                <a:cs typeface="Courier New"/>
              </a:rPr>
              <a:t>boolean</a:t>
            </a: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err="1">
                <a:latin typeface="Courier New"/>
                <a:cs typeface="Courier New"/>
              </a:rPr>
              <a:t>isCorrect</a:t>
            </a:r>
            <a:r>
              <a:rPr lang="en-US" sz="1600" dirty="0">
                <a:latin typeface="Courier New"/>
                <a:cs typeface="Courier New"/>
              </a:rPr>
              <a:t>() {</a:t>
            </a:r>
          </a:p>
          <a:p>
            <a:r>
              <a:rPr lang="en-US" sz="1600" dirty="0">
                <a:latin typeface="Courier New"/>
                <a:cs typeface="Courier New"/>
              </a:rPr>
              <a:t>			return state == 2;</a:t>
            </a:r>
          </a:p>
          <a:p>
            <a:r>
              <a:rPr lang="en-US" sz="1600" dirty="0">
                <a:latin typeface="Courier New"/>
                <a:cs typeface="Courier New"/>
              </a:rPr>
              <a:t>		}</a:t>
            </a:r>
          </a:p>
          <a:p>
            <a:r>
              <a:rPr lang="en-US" sz="1600" dirty="0">
                <a:latin typeface="Courier New"/>
                <a:cs typeface="Courier New"/>
              </a:rPr>
              <a:t>	}</a:t>
            </a:r>
          </a:p>
          <a:p>
            <a:endParaRPr lang="en-US" sz="1600" dirty="0" smtClean="0">
              <a:latin typeface="Courier New"/>
              <a:cs typeface="Courier New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424986" y="4109449"/>
            <a:ext cx="1498432" cy="17122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7131" y="3449030"/>
            <a:ext cx="3568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isCorrect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()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is true if and only if one call to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find()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, followed by another to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update()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, took place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11246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12875"/>
            <a:ext cx="3409914" cy="4683125"/>
          </a:xfrm>
        </p:spPr>
        <p:txBody>
          <a:bodyPr/>
          <a:lstStyle/>
          <a:p>
            <a:r>
              <a:rPr lang="en-US" dirty="0" smtClean="0"/>
              <a:t>Could be coded by hand</a:t>
            </a:r>
          </a:p>
          <a:p>
            <a:pPr lvl="1"/>
            <a:r>
              <a:rPr lang="en-US" dirty="0" smtClean="0"/>
              <a:t>But too time consuming</a:t>
            </a:r>
          </a:p>
          <a:p>
            <a:pPr lvl="1"/>
            <a:r>
              <a:rPr lang="en-US" dirty="0" smtClean="0"/>
              <a:t>There are several frameworks available</a:t>
            </a:r>
          </a:p>
          <a:p>
            <a:pPr lvl="1"/>
            <a:r>
              <a:rPr lang="en-US" dirty="0" smtClean="0"/>
              <a:t>Outside seminar’s scope</a:t>
            </a:r>
          </a:p>
        </p:txBody>
      </p:sp>
      <p:pic>
        <p:nvPicPr>
          <p:cNvPr id="4" name="Picture 3" descr="Screen Shot 2014-04-05 at 13.26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461" y="1655195"/>
            <a:ext cx="2438400" cy="990600"/>
          </a:xfrm>
          <a:prstGeom prst="rect">
            <a:avLst/>
          </a:prstGeom>
        </p:spPr>
      </p:pic>
      <p:pic>
        <p:nvPicPr>
          <p:cNvPr id="5" name="Picture 4" descr="Screen Shot 2014-04-05 at 13.27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318" y="2888903"/>
            <a:ext cx="4368800" cy="2070100"/>
          </a:xfrm>
          <a:prstGeom prst="rect">
            <a:avLst/>
          </a:prstGeom>
        </p:spPr>
      </p:pic>
      <p:pic>
        <p:nvPicPr>
          <p:cNvPr id="6" name="Picture 5" descr="Screen Shot 2014-04-05 at 13.27.4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318" y="5080000"/>
            <a:ext cx="42291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4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3" y="1183681"/>
            <a:ext cx="7772400" cy="1143000"/>
          </a:xfrm>
        </p:spPr>
        <p:txBody>
          <a:bodyPr/>
          <a:lstStyle/>
          <a:p>
            <a:r>
              <a:rPr lang="en-US" dirty="0" smtClean="0"/>
              <a:t>Summary of good practices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930" y="2204359"/>
            <a:ext cx="8522481" cy="1489075"/>
          </a:xfrm>
        </p:spPr>
        <p:txBody>
          <a:bodyPr/>
          <a:lstStyle/>
          <a:p>
            <a:pPr algn="l"/>
            <a:r>
              <a:rPr lang="en-US" sz="1600" dirty="0" smtClean="0">
                <a:solidFill>
                  <a:srgbClr val="FF6600"/>
                </a:solidFill>
              </a:rPr>
              <a:t>GP0: 100% test coverage is not the goal</a:t>
            </a:r>
          </a:p>
          <a:p>
            <a:pPr algn="l"/>
            <a:r>
              <a:rPr lang="en-US" sz="1600" dirty="0" smtClean="0">
                <a:solidFill>
                  <a:srgbClr val="FF6600"/>
                </a:solidFill>
              </a:rPr>
              <a:t>GP1: No production code without test code</a:t>
            </a:r>
          </a:p>
          <a:p>
            <a:pPr algn="l"/>
            <a:r>
              <a:rPr lang="en-US" sz="1600" dirty="0" smtClean="0">
                <a:solidFill>
                  <a:srgbClr val="FF6600"/>
                </a:solidFill>
              </a:rPr>
              <a:t>GP2: </a:t>
            </a:r>
            <a:r>
              <a:rPr lang="en-US" sz="1600" dirty="0">
                <a:solidFill>
                  <a:srgbClr val="FF6600"/>
                </a:solidFill>
              </a:rPr>
              <a:t>Test method names must be </a:t>
            </a:r>
            <a:r>
              <a:rPr lang="en-US" sz="1600" dirty="0" smtClean="0">
                <a:solidFill>
                  <a:srgbClr val="FF6600"/>
                </a:solidFill>
              </a:rPr>
              <a:t>meaningful</a:t>
            </a:r>
          </a:p>
          <a:p>
            <a:pPr algn="l"/>
            <a:r>
              <a:rPr lang="en-US" sz="1600" dirty="0">
                <a:solidFill>
                  <a:srgbClr val="FF6600"/>
                </a:solidFill>
              </a:rPr>
              <a:t>GP3: Focus on behavior, not </a:t>
            </a:r>
            <a:r>
              <a:rPr lang="en-US" sz="1600" dirty="0" smtClean="0">
                <a:solidFill>
                  <a:srgbClr val="FF6600"/>
                </a:solidFill>
              </a:rPr>
              <a:t>implementation</a:t>
            </a:r>
          </a:p>
          <a:p>
            <a:pPr algn="l"/>
            <a:r>
              <a:rPr lang="en-US" sz="1600" dirty="0" smtClean="0">
                <a:solidFill>
                  <a:srgbClr val="FF6600"/>
                </a:solidFill>
              </a:rPr>
              <a:t>GP4: </a:t>
            </a:r>
            <a:r>
              <a:rPr lang="en-US" sz="1600" dirty="0">
                <a:solidFill>
                  <a:srgbClr val="FF6600"/>
                </a:solidFill>
              </a:rPr>
              <a:t>Unfinished tests should </a:t>
            </a:r>
            <a:r>
              <a:rPr lang="en-US" sz="1600" dirty="0" smtClean="0">
                <a:solidFill>
                  <a:srgbClr val="FF6600"/>
                </a:solidFill>
              </a:rPr>
              <a:t>fail</a:t>
            </a:r>
          </a:p>
          <a:p>
            <a:pPr algn="l"/>
            <a:r>
              <a:rPr lang="en-US" sz="1600" dirty="0" smtClean="0">
                <a:solidFill>
                  <a:srgbClr val="FF6600"/>
                </a:solidFill>
              </a:rPr>
              <a:t>GP5: Tests should provide fast feedback</a:t>
            </a:r>
          </a:p>
          <a:p>
            <a:pPr algn="l"/>
            <a:r>
              <a:rPr lang="en-US" sz="1600" dirty="0" smtClean="0">
                <a:solidFill>
                  <a:srgbClr val="FF6600"/>
                </a:solidFill>
              </a:rPr>
              <a:t>GP6: </a:t>
            </a:r>
            <a:r>
              <a:rPr lang="en-US" sz="1600" dirty="0">
                <a:solidFill>
                  <a:srgbClr val="FF6600"/>
                </a:solidFill>
              </a:rPr>
              <a:t>Design should be testable (refactor if needed</a:t>
            </a:r>
            <a:r>
              <a:rPr lang="en-US" sz="1600" dirty="0" smtClean="0">
                <a:solidFill>
                  <a:srgbClr val="FF6600"/>
                </a:solidFill>
              </a:rPr>
              <a:t>) </a:t>
            </a:r>
            <a:r>
              <a:rPr lang="en-US" sz="1600" i="1" dirty="0" smtClean="0">
                <a:solidFill>
                  <a:srgbClr val="660066"/>
                </a:solidFill>
              </a:rPr>
              <a:t>see appropriate</a:t>
            </a:r>
          </a:p>
          <a:p>
            <a:pPr algn="l"/>
            <a:r>
              <a:rPr lang="en-US" sz="1600" dirty="0" smtClean="0">
                <a:solidFill>
                  <a:srgbClr val="FF6600"/>
                </a:solidFill>
              </a:rPr>
              <a:t>GP7: Tests should not depend on other tests</a:t>
            </a:r>
          </a:p>
          <a:p>
            <a:pPr algn="l"/>
            <a:r>
              <a:rPr lang="en-US" sz="1600" dirty="0" smtClean="0">
                <a:solidFill>
                  <a:srgbClr val="FF6600"/>
                </a:solidFill>
              </a:rPr>
              <a:t>GP8: </a:t>
            </a:r>
            <a:r>
              <a:rPr lang="en-US" sz="1600" dirty="0">
                <a:solidFill>
                  <a:srgbClr val="FF6600"/>
                </a:solidFill>
              </a:rPr>
              <a:t>A test should be readable and </a:t>
            </a:r>
            <a:r>
              <a:rPr lang="en-US" sz="1600" dirty="0" smtClean="0">
                <a:solidFill>
                  <a:srgbClr val="FF6600"/>
                </a:solidFill>
              </a:rPr>
              <a:t>meaningful</a:t>
            </a:r>
          </a:p>
          <a:p>
            <a:pPr algn="l"/>
            <a:r>
              <a:rPr lang="en-US" sz="1600" dirty="0" smtClean="0">
                <a:solidFill>
                  <a:srgbClr val="FF6600"/>
                </a:solidFill>
              </a:rPr>
              <a:t>GP9: Test code should be refactored</a:t>
            </a:r>
          </a:p>
          <a:p>
            <a:pPr algn="l"/>
            <a:r>
              <a:rPr lang="en-US" sz="1600" dirty="0" smtClean="0">
                <a:solidFill>
                  <a:srgbClr val="FF6600"/>
                </a:solidFill>
              </a:rPr>
              <a:t>GP10: Avoid magic numbers</a:t>
            </a:r>
          </a:p>
          <a:p>
            <a:pPr algn="l"/>
            <a:r>
              <a:rPr lang="en-US" sz="1600" dirty="0" smtClean="0">
                <a:solidFill>
                  <a:srgbClr val="FF6600"/>
                </a:solidFill>
              </a:rPr>
              <a:t>GP11: A test should have just one reason to fail</a:t>
            </a:r>
          </a:p>
          <a:p>
            <a:pPr algn="l"/>
            <a:r>
              <a:rPr lang="en-US" sz="1600" dirty="0" smtClean="0">
                <a:solidFill>
                  <a:srgbClr val="FF6600"/>
                </a:solidFill>
              </a:rPr>
              <a:t>GP12: Tests should not fail at random</a:t>
            </a:r>
            <a:endParaRPr lang="en-US" sz="16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560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4213" y="2196715"/>
            <a:ext cx="7772400" cy="1143000"/>
          </a:xfrm>
        </p:spPr>
        <p:txBody>
          <a:bodyPr/>
          <a:lstStyle/>
          <a:p>
            <a:r>
              <a:rPr lang="en-US" dirty="0" err="1"/>
              <a:t>JUnit</a:t>
            </a:r>
            <a:r>
              <a:rPr lang="en-US" dirty="0"/>
              <a:t> </a:t>
            </a:r>
            <a:r>
              <a:rPr lang="en-US" dirty="0" smtClean="0"/>
              <a:t>intermediate concepts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4213" y="3781040"/>
            <a:ext cx="8068901" cy="1489075"/>
          </a:xfrm>
        </p:spPr>
        <p:txBody>
          <a:bodyPr/>
          <a:lstStyle/>
          <a:p>
            <a:r>
              <a:rPr lang="en-US" dirty="0" smtClean="0"/>
              <a:t>When testing that a code raises an exception, specify:</a:t>
            </a:r>
          </a:p>
          <a:p>
            <a:endParaRPr lang="en-US" dirty="0"/>
          </a:p>
          <a:p>
            <a:r>
              <a:rPr lang="en-US" sz="2400" dirty="0" smtClean="0">
                <a:latin typeface="Courier New"/>
                <a:cs typeface="Courier New"/>
              </a:rPr>
              <a:t>@Test (expected = </a:t>
            </a:r>
            <a:r>
              <a:rPr lang="en-US" sz="2400" i="1" dirty="0" smtClean="0">
                <a:latin typeface="Courier New"/>
                <a:cs typeface="Courier New"/>
              </a:rPr>
              <a:t>&lt;exception&gt;</a:t>
            </a:r>
            <a:r>
              <a:rPr lang="en-US" sz="2400" dirty="0" smtClean="0">
                <a:latin typeface="Courier New"/>
                <a:cs typeface="Courier New"/>
              </a:rPr>
              <a:t>.class)</a:t>
            </a:r>
            <a:endParaRPr lang="en-US" sz="2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18070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Testable design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(not in this case, but frequent in existing codebases)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26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Testable design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programming decisions affect code testability</a:t>
            </a:r>
          </a:p>
          <a:p>
            <a:pPr lvl="1"/>
            <a:r>
              <a:rPr lang="en-US" dirty="0" smtClean="0"/>
              <a:t>Not </a:t>
            </a:r>
            <a:r>
              <a:rPr lang="en-US" u="sng" dirty="0" smtClean="0"/>
              <a:t>necessarily bad decisions:</a:t>
            </a:r>
            <a:r>
              <a:rPr lang="en-US" dirty="0" smtClean="0"/>
              <a:t> e.g.: private fields</a:t>
            </a:r>
          </a:p>
          <a:p>
            <a:pPr lvl="1"/>
            <a:r>
              <a:rPr lang="en-US" dirty="0" smtClean="0"/>
              <a:t>Good, actually</a:t>
            </a:r>
          </a:p>
          <a:p>
            <a:r>
              <a:rPr lang="en-US" dirty="0" smtClean="0"/>
              <a:t>Generally speaking, they are related with the inability to substitute classes with test doubles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81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Hardcoded collaborators</a:t>
            </a:r>
          </a:p>
          <a:p>
            <a:r>
              <a:rPr lang="en-US" dirty="0" smtClean="0"/>
              <a:t>Fields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urier New"/>
                <a:cs typeface="Courier New"/>
              </a:rPr>
              <a:t>private</a:t>
            </a:r>
          </a:p>
          <a:p>
            <a:r>
              <a:rPr lang="en-US" dirty="0" smtClean="0"/>
              <a:t>Methods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Final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p</a:t>
            </a:r>
            <a:r>
              <a:rPr lang="en-US" dirty="0" smtClean="0">
                <a:latin typeface="Courier New"/>
                <a:cs typeface="Courier New"/>
              </a:rPr>
              <a:t>rivate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static</a:t>
            </a:r>
          </a:p>
          <a:p>
            <a:r>
              <a:rPr lang="en-US" dirty="0" smtClean="0"/>
              <a:t>Classes</a:t>
            </a:r>
            <a:endParaRPr lang="en-US" dirty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final</a:t>
            </a: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9" name="Straight Arrow Connector 8"/>
          <p:cNvCxnSpPr>
            <a:stCxn id="10" idx="1"/>
          </p:cNvCxnSpPr>
          <p:nvPr/>
        </p:nvCxnSpPr>
        <p:spPr>
          <a:xfrm flipH="1" flipV="1">
            <a:off x="2580724" y="3682577"/>
            <a:ext cx="3826095" cy="32316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06819" y="3682577"/>
            <a:ext cx="205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Cannot be overridden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>
            <a:off x="2879463" y="4005743"/>
            <a:ext cx="3527356" cy="10128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06819" y="2811148"/>
            <a:ext cx="205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Cannot be accessed</a:t>
            </a:r>
            <a:endParaRPr lang="en-US" dirty="0">
              <a:solidFill>
                <a:srgbClr val="D9D9D9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06819" y="1747650"/>
            <a:ext cx="205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Cannot be substituted</a:t>
            </a:r>
            <a:endParaRPr lang="en-US" dirty="0">
              <a:solidFill>
                <a:srgbClr val="D9D9D9"/>
              </a:solidFill>
            </a:endParaRPr>
          </a:p>
        </p:txBody>
      </p:sp>
      <p:cxnSp>
        <p:nvCxnSpPr>
          <p:cNvPr id="27" name="Straight Arrow Connector 26"/>
          <p:cNvCxnSpPr>
            <a:stCxn id="25" idx="1"/>
          </p:cNvCxnSpPr>
          <p:nvPr/>
        </p:nvCxnSpPr>
        <p:spPr>
          <a:xfrm flipH="1" flipV="1">
            <a:off x="2879463" y="2701995"/>
            <a:ext cx="3527356" cy="43231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6" idx="1"/>
          </p:cNvCxnSpPr>
          <p:nvPr/>
        </p:nvCxnSpPr>
        <p:spPr>
          <a:xfrm flipH="1" flipV="1">
            <a:off x="5661376" y="1747650"/>
            <a:ext cx="745443" cy="32316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046055" y="5258380"/>
            <a:ext cx="205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Cannot be extended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6" name="Straight Arrow Connector 35"/>
          <p:cNvCxnSpPr>
            <a:stCxn id="35" idx="1"/>
          </p:cNvCxnSpPr>
          <p:nvPr/>
        </p:nvCxnSpPr>
        <p:spPr>
          <a:xfrm flipH="1" flipV="1">
            <a:off x="2688816" y="5120278"/>
            <a:ext cx="1357239" cy="46126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59219" y="4797112"/>
            <a:ext cx="205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Cannot be replaced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7" name="Straight Arrow Connector 16"/>
          <p:cNvCxnSpPr>
            <a:stCxn id="16" idx="1"/>
          </p:cNvCxnSpPr>
          <p:nvPr/>
        </p:nvCxnSpPr>
        <p:spPr>
          <a:xfrm flipH="1" flipV="1">
            <a:off x="2688816" y="4525841"/>
            <a:ext cx="3870403" cy="59443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603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Hardcoded collaborators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sym typeface="Wingdings"/>
              </a:rPr>
              <a:t> dep. injection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/>
              <a:t>Fields</a:t>
            </a:r>
          </a:p>
          <a:p>
            <a:pPr lvl="1"/>
            <a:r>
              <a:rPr lang="en-US" strike="sngStrike" dirty="0" smtClean="0">
                <a:solidFill>
                  <a:schemeClr val="bg1">
                    <a:lumMod val="85000"/>
                  </a:schemeClr>
                </a:solidFill>
                <a:latin typeface="Courier New"/>
                <a:cs typeface="Courier New"/>
              </a:rPr>
              <a:t>private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cs typeface="Courier New"/>
              </a:rPr>
              <a:t>	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cs typeface="Courier New"/>
                <a:sym typeface="Wingdings"/>
              </a:rPr>
              <a:t>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urier New"/>
                <a:cs typeface="Courier New"/>
                <a:sym typeface="Wingdings"/>
              </a:rPr>
              <a:t>package access</a:t>
            </a:r>
            <a:endParaRPr lang="en-US" dirty="0" smtClean="0">
              <a:solidFill>
                <a:schemeClr val="bg1">
                  <a:lumMod val="85000"/>
                </a:schemeClr>
              </a:solidFill>
              <a:latin typeface="Courier New"/>
              <a:cs typeface="Courier New"/>
            </a:endParaRPr>
          </a:p>
          <a:p>
            <a:r>
              <a:rPr lang="en-US" dirty="0" smtClean="0"/>
              <a:t>Methods</a:t>
            </a:r>
          </a:p>
          <a:p>
            <a:pPr lvl="1"/>
            <a:r>
              <a:rPr lang="en-US" strike="sngStrike" dirty="0" smtClean="0">
                <a:latin typeface="Courier New"/>
                <a:cs typeface="Courier New"/>
              </a:rPr>
              <a:t>final</a:t>
            </a:r>
            <a:r>
              <a:rPr lang="en-US" dirty="0">
                <a:cs typeface="Courier New"/>
              </a:rPr>
              <a:t>		</a:t>
            </a:r>
            <a:r>
              <a:rPr lang="en-US" dirty="0">
                <a:cs typeface="Courier New"/>
                <a:sym typeface="Wingdings"/>
              </a:rPr>
              <a:t> </a:t>
            </a:r>
            <a:r>
              <a:rPr lang="en-US" dirty="0" smtClean="0">
                <a:cs typeface="Courier New"/>
                <a:sym typeface="Wingdings"/>
              </a:rPr>
              <a:t>remove</a:t>
            </a:r>
            <a:endParaRPr lang="en-US" strike="sngStrike" dirty="0" smtClean="0">
              <a:latin typeface="Courier New"/>
              <a:cs typeface="Courier New"/>
            </a:endParaRPr>
          </a:p>
          <a:p>
            <a:pPr lvl="1"/>
            <a:r>
              <a:rPr lang="en-US" strike="sngStrike" dirty="0" smtClean="0">
                <a:latin typeface="Courier New"/>
                <a:cs typeface="Courier New"/>
              </a:rPr>
              <a:t>private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cs typeface="Courier New"/>
              </a:rPr>
              <a:t>	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cs typeface="Courier New"/>
                <a:sym typeface="Wingdings"/>
              </a:rPr>
              <a:t>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urier New"/>
                <a:cs typeface="Courier New"/>
                <a:sym typeface="Wingdings"/>
              </a:rPr>
              <a:t>package access</a:t>
            </a:r>
          </a:p>
          <a:p>
            <a:pPr lvl="1"/>
            <a:r>
              <a:rPr lang="en-US" strike="sngStrike" dirty="0" smtClean="0">
                <a:solidFill>
                  <a:schemeClr val="bg1">
                    <a:lumMod val="85000"/>
                  </a:schemeClr>
                </a:solidFill>
                <a:latin typeface="Courier New"/>
                <a:cs typeface="Courier New"/>
                <a:sym typeface="Wingdings"/>
              </a:rPr>
              <a:t>static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ourier New"/>
                <a:cs typeface="Courier New"/>
                <a:sym typeface="Wingdings"/>
              </a:rPr>
              <a:t>	</a:t>
            </a:r>
            <a:r>
              <a:rPr lang="en-US" dirty="0">
                <a:cs typeface="Courier New"/>
                <a:sym typeface="Wingdings"/>
              </a:rPr>
              <a:t> </a:t>
            </a:r>
            <a:r>
              <a:rPr lang="en-US" dirty="0" smtClean="0">
                <a:cs typeface="Courier New"/>
                <a:sym typeface="Wingdings"/>
              </a:rPr>
              <a:t>do not use unless they are </a:t>
            </a:r>
          </a:p>
          <a:p>
            <a:pPr marL="457200" lvl="1" indent="0">
              <a:buNone/>
            </a:pPr>
            <a:r>
              <a:rPr lang="en-US" dirty="0">
                <a:cs typeface="Courier New"/>
                <a:sym typeface="Wingdings"/>
              </a:rPr>
              <a:t>	</a:t>
            </a:r>
            <a:r>
              <a:rPr lang="en-US" dirty="0" smtClean="0">
                <a:cs typeface="Courier New"/>
                <a:sym typeface="Wingdings"/>
              </a:rPr>
              <a:t>		predictable</a:t>
            </a:r>
            <a:endParaRPr lang="en-US" strike="sngStrike" dirty="0" smtClean="0">
              <a:latin typeface="Courier New"/>
              <a:cs typeface="Courier New"/>
            </a:endParaRPr>
          </a:p>
          <a:p>
            <a:r>
              <a:rPr lang="en-US" dirty="0" smtClean="0"/>
              <a:t>Classes</a:t>
            </a:r>
            <a:endParaRPr lang="en-US" dirty="0"/>
          </a:p>
          <a:p>
            <a:pPr lvl="1"/>
            <a:r>
              <a:rPr lang="en-US" strike="sngStrike" dirty="0">
                <a:latin typeface="Courier New"/>
                <a:cs typeface="Courier New"/>
              </a:rPr>
              <a:t>final</a:t>
            </a:r>
            <a:r>
              <a:rPr lang="en-US" dirty="0">
                <a:cs typeface="Courier New"/>
              </a:rPr>
              <a:t>		</a:t>
            </a:r>
            <a:r>
              <a:rPr lang="en-US" dirty="0">
                <a:cs typeface="Courier New"/>
                <a:sym typeface="Wingdings"/>
              </a:rPr>
              <a:t> </a:t>
            </a:r>
            <a:r>
              <a:rPr lang="en-US" dirty="0" smtClean="0">
                <a:cs typeface="Courier New"/>
                <a:sym typeface="Wingdings"/>
              </a:rPr>
              <a:t>remove</a:t>
            </a:r>
            <a:endParaRPr lang="en-US" strike="sngStrike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7261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Special case: Singleton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 specially tricky case</a:t>
            </a:r>
          </a:p>
          <a:p>
            <a:pPr lvl="1"/>
            <a:r>
              <a:rPr lang="en-US" dirty="0" smtClean="0"/>
              <a:t>Widespread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8905" y="2500220"/>
            <a:ext cx="77835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public class </a:t>
            </a:r>
            <a:r>
              <a:rPr lang="en-US" dirty="0" err="1">
                <a:latin typeface="Courier New"/>
                <a:cs typeface="Courier New"/>
              </a:rPr>
              <a:t>ClassicSingleton</a:t>
            </a:r>
            <a:r>
              <a:rPr lang="en-US" dirty="0">
                <a:latin typeface="Courier New"/>
                <a:cs typeface="Courier New"/>
              </a:rPr>
              <a:t> {</a:t>
            </a:r>
          </a:p>
          <a:p>
            <a:r>
              <a:rPr lang="en-US" dirty="0">
                <a:latin typeface="Courier New"/>
                <a:cs typeface="Courier New"/>
              </a:rPr>
              <a:t>   private static </a:t>
            </a:r>
            <a:r>
              <a:rPr lang="en-US" dirty="0" err="1">
                <a:latin typeface="Courier New"/>
                <a:cs typeface="Courier New"/>
              </a:rPr>
              <a:t>ClassicSingleton</a:t>
            </a:r>
            <a:r>
              <a:rPr lang="en-US" dirty="0">
                <a:latin typeface="Courier New"/>
                <a:cs typeface="Courier New"/>
              </a:rPr>
              <a:t> instance = null;</a:t>
            </a:r>
          </a:p>
          <a:p>
            <a:r>
              <a:rPr lang="en-US" dirty="0">
                <a:latin typeface="Courier New"/>
                <a:cs typeface="Courier New"/>
              </a:rPr>
              <a:t>   protected </a:t>
            </a:r>
            <a:r>
              <a:rPr lang="en-US" dirty="0" err="1">
                <a:latin typeface="Courier New"/>
                <a:cs typeface="Courier New"/>
              </a:rPr>
              <a:t>ClassicSingleton</a:t>
            </a:r>
            <a:r>
              <a:rPr lang="en-US" dirty="0">
                <a:latin typeface="Courier New"/>
                <a:cs typeface="Courier New"/>
              </a:rPr>
              <a:t>() {</a:t>
            </a:r>
          </a:p>
          <a:p>
            <a:r>
              <a:rPr lang="en-US" dirty="0">
                <a:latin typeface="Courier New"/>
                <a:cs typeface="Courier New"/>
              </a:rPr>
              <a:t>      // Exists only to defeat instantiation.</a:t>
            </a:r>
          </a:p>
          <a:p>
            <a:r>
              <a:rPr lang="en-US" dirty="0">
                <a:latin typeface="Courier New"/>
                <a:cs typeface="Courier New"/>
              </a:rPr>
              <a:t>   }</a:t>
            </a:r>
          </a:p>
          <a:p>
            <a:r>
              <a:rPr lang="en-US" dirty="0">
                <a:latin typeface="Courier New"/>
                <a:cs typeface="Courier New"/>
              </a:rPr>
              <a:t>   public static </a:t>
            </a:r>
            <a:r>
              <a:rPr lang="en-US" dirty="0" err="1">
                <a:latin typeface="Courier New"/>
                <a:cs typeface="Courier New"/>
              </a:rPr>
              <a:t>ClassicSingleton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getInstance</a:t>
            </a:r>
            <a:r>
              <a:rPr lang="en-US" dirty="0">
                <a:latin typeface="Courier New"/>
                <a:cs typeface="Courier New"/>
              </a:rPr>
              <a:t>() {</a:t>
            </a:r>
          </a:p>
          <a:p>
            <a:r>
              <a:rPr lang="en-US" dirty="0">
                <a:latin typeface="Courier New"/>
                <a:cs typeface="Courier New"/>
              </a:rPr>
              <a:t>      if(instance == null) {</a:t>
            </a:r>
          </a:p>
          <a:p>
            <a:r>
              <a:rPr lang="en-US" dirty="0">
                <a:latin typeface="Courier New"/>
                <a:cs typeface="Courier New"/>
              </a:rPr>
              <a:t>         instance = new </a:t>
            </a:r>
            <a:r>
              <a:rPr lang="en-US" dirty="0" err="1">
                <a:latin typeface="Courier New"/>
                <a:cs typeface="Courier New"/>
              </a:rPr>
              <a:t>ClassicSingleton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r>
              <a:rPr lang="en-US" dirty="0">
                <a:latin typeface="Courier New"/>
                <a:cs typeface="Courier New"/>
              </a:rPr>
              <a:t>      }</a:t>
            </a:r>
          </a:p>
          <a:p>
            <a:r>
              <a:rPr lang="en-US" dirty="0">
                <a:latin typeface="Courier New"/>
                <a:cs typeface="Courier New"/>
              </a:rPr>
              <a:t>      return instance;</a:t>
            </a:r>
          </a:p>
          <a:p>
            <a:r>
              <a:rPr lang="en-US" dirty="0">
                <a:latin typeface="Courier New"/>
                <a:cs typeface="Courier New"/>
              </a:rPr>
              <a:t>   }</a:t>
            </a:r>
          </a:p>
          <a:p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844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FF6600"/>
                </a:solidFill>
              </a:rPr>
              <a:t>GP6: Design should be testable (refactor if needed)</a:t>
            </a:r>
          </a:p>
          <a:p>
            <a:pPr marL="1085850" lvl="1" indent="-342900">
              <a:buFont typeface="Arial"/>
              <a:buChar char="•"/>
            </a:pPr>
            <a:r>
              <a:rPr lang="en-US" sz="1600" dirty="0">
                <a:solidFill>
                  <a:srgbClr val="FF6600"/>
                </a:solidFill>
              </a:rPr>
              <a:t>Use dependency injection to easily substitute collaborators with test </a:t>
            </a:r>
            <a:r>
              <a:rPr lang="en-US" sz="1600" dirty="0" smtClean="0">
                <a:solidFill>
                  <a:srgbClr val="FF6600"/>
                </a:solidFill>
              </a:rPr>
              <a:t>doubles</a:t>
            </a:r>
          </a:p>
          <a:p>
            <a:pPr marL="1485900" lvl="2" indent="-342900">
              <a:buFont typeface="Arial"/>
              <a:buChar char="•"/>
            </a:pPr>
            <a:r>
              <a:rPr lang="en-US" sz="1000" dirty="0" smtClean="0">
                <a:solidFill>
                  <a:srgbClr val="FF6600"/>
                </a:solidFill>
              </a:rPr>
              <a:t>= use </a:t>
            </a:r>
            <a:r>
              <a:rPr lang="en-US" sz="1000" dirty="0" smtClean="0">
                <a:solidFill>
                  <a:srgbClr val="FF6600"/>
                </a:solidFill>
                <a:latin typeface="Courier New"/>
                <a:cs typeface="Courier New"/>
              </a:rPr>
              <a:t>new</a:t>
            </a:r>
            <a:r>
              <a:rPr lang="en-US" sz="1000" dirty="0" smtClean="0">
                <a:solidFill>
                  <a:srgbClr val="FF6600"/>
                </a:solidFill>
              </a:rPr>
              <a:t> with care</a:t>
            </a:r>
            <a:endParaRPr lang="en-US" sz="1000" dirty="0">
              <a:solidFill>
                <a:srgbClr val="FF6600"/>
              </a:solidFill>
            </a:endParaRPr>
          </a:p>
          <a:p>
            <a:pPr marL="1085850" lvl="1" indent="-342900">
              <a:buFont typeface="Arial"/>
              <a:buChar char="•"/>
            </a:pPr>
            <a:r>
              <a:rPr lang="en-US" sz="1600" dirty="0">
                <a:solidFill>
                  <a:srgbClr val="FF6600"/>
                </a:solidFill>
              </a:rPr>
              <a:t>Use </a:t>
            </a:r>
            <a:r>
              <a:rPr lang="en-US" sz="1600" dirty="0">
                <a:solidFill>
                  <a:srgbClr val="FF6600"/>
                </a:solidFill>
                <a:latin typeface="Courier New"/>
                <a:cs typeface="Courier New"/>
              </a:rPr>
              <a:t>package access </a:t>
            </a:r>
            <a:r>
              <a:rPr lang="en-US" sz="1600" dirty="0">
                <a:solidFill>
                  <a:srgbClr val="FF6600"/>
                </a:solidFill>
              </a:rPr>
              <a:t>instead of </a:t>
            </a:r>
            <a:r>
              <a:rPr lang="en-US" sz="1600" dirty="0">
                <a:solidFill>
                  <a:srgbClr val="FF6600"/>
                </a:solidFill>
                <a:latin typeface="Courier New"/>
                <a:cs typeface="Courier New"/>
              </a:rPr>
              <a:t>private </a:t>
            </a:r>
            <a:r>
              <a:rPr lang="en-US" sz="1600" dirty="0">
                <a:solidFill>
                  <a:srgbClr val="FF6600"/>
                </a:solidFill>
              </a:rPr>
              <a:t>to access attributes from test </a:t>
            </a:r>
            <a:r>
              <a:rPr lang="en-US" sz="1600" dirty="0" smtClean="0">
                <a:solidFill>
                  <a:srgbClr val="FF6600"/>
                </a:solidFill>
              </a:rPr>
              <a:t>doubles </a:t>
            </a:r>
            <a:r>
              <a:rPr lang="en-US" sz="1600" dirty="0">
                <a:solidFill>
                  <a:srgbClr val="FF6600"/>
                </a:solidFill>
              </a:rPr>
              <a:t>in the same </a:t>
            </a:r>
            <a:r>
              <a:rPr lang="en-US" sz="1600" dirty="0" smtClean="0">
                <a:solidFill>
                  <a:srgbClr val="FF6600"/>
                </a:solidFill>
              </a:rPr>
              <a:t>package</a:t>
            </a:r>
          </a:p>
          <a:p>
            <a:pPr marL="1085850" lvl="1" indent="-342900">
              <a:buFont typeface="Arial"/>
              <a:buChar char="•"/>
            </a:pPr>
            <a:r>
              <a:rPr lang="en-US" sz="1600" dirty="0" smtClean="0">
                <a:solidFill>
                  <a:srgbClr val="FF6600"/>
                </a:solidFill>
              </a:rPr>
              <a:t>Avoid </a:t>
            </a:r>
            <a:r>
              <a:rPr lang="en-US" sz="1600" dirty="0">
                <a:solidFill>
                  <a:srgbClr val="FF6600"/>
                </a:solidFill>
              </a:rPr>
              <a:t>complex initialization in </a:t>
            </a:r>
            <a:r>
              <a:rPr lang="en-US" sz="1600" dirty="0" smtClean="0">
                <a:solidFill>
                  <a:srgbClr val="FF6600"/>
                </a:solidFill>
              </a:rPr>
              <a:t>constructors</a:t>
            </a:r>
          </a:p>
          <a:p>
            <a:pPr marL="1085850" lvl="1" indent="-342900">
              <a:buFont typeface="Arial"/>
              <a:buChar char="•"/>
            </a:pPr>
            <a:r>
              <a:rPr lang="en-US" sz="1600" dirty="0">
                <a:solidFill>
                  <a:srgbClr val="FF6600"/>
                </a:solidFill>
              </a:rPr>
              <a:t>Use </a:t>
            </a:r>
            <a:r>
              <a:rPr lang="en-US" sz="1600" dirty="0">
                <a:solidFill>
                  <a:srgbClr val="FF6600"/>
                </a:solidFill>
                <a:latin typeface="Courier New"/>
                <a:cs typeface="Courier New"/>
              </a:rPr>
              <a:t>package access </a:t>
            </a:r>
            <a:r>
              <a:rPr lang="en-US" sz="1600" dirty="0">
                <a:solidFill>
                  <a:srgbClr val="FF6600"/>
                </a:solidFill>
              </a:rPr>
              <a:t>instead of </a:t>
            </a:r>
            <a:r>
              <a:rPr lang="en-US" sz="1600" dirty="0">
                <a:solidFill>
                  <a:srgbClr val="FF6600"/>
                </a:solidFill>
                <a:latin typeface="Courier New"/>
                <a:cs typeface="Courier New"/>
              </a:rPr>
              <a:t>private </a:t>
            </a:r>
            <a:r>
              <a:rPr lang="en-US" sz="1600" dirty="0">
                <a:solidFill>
                  <a:srgbClr val="FF6600"/>
                </a:solidFill>
              </a:rPr>
              <a:t>to </a:t>
            </a:r>
            <a:r>
              <a:rPr lang="en-US" sz="1600" dirty="0" smtClean="0">
                <a:solidFill>
                  <a:srgbClr val="FF6600"/>
                </a:solidFill>
              </a:rPr>
              <a:t>access/override methods from </a:t>
            </a:r>
            <a:r>
              <a:rPr lang="en-US" sz="1600" dirty="0">
                <a:solidFill>
                  <a:srgbClr val="FF6600"/>
                </a:solidFill>
              </a:rPr>
              <a:t>test doubles in the same </a:t>
            </a:r>
            <a:r>
              <a:rPr lang="en-US" sz="1600" dirty="0" smtClean="0">
                <a:solidFill>
                  <a:srgbClr val="FF6600"/>
                </a:solidFill>
              </a:rPr>
              <a:t>package</a:t>
            </a:r>
          </a:p>
          <a:p>
            <a:pPr marL="1485900" lvl="2" indent="-342900">
              <a:buFont typeface="Arial"/>
              <a:buChar char="•"/>
            </a:pPr>
            <a:r>
              <a:rPr lang="en-US" sz="1000" dirty="0" smtClean="0">
                <a:solidFill>
                  <a:srgbClr val="FF6600"/>
                </a:solidFill>
              </a:rPr>
              <a:t>Alternatively, expose those methods as public methods in other provider classes</a:t>
            </a:r>
            <a:endParaRPr lang="en-US" sz="1000" dirty="0">
              <a:solidFill>
                <a:srgbClr val="FF6600"/>
              </a:solidFill>
            </a:endParaRPr>
          </a:p>
          <a:p>
            <a:pPr marL="1085850" lvl="1" indent="-342900">
              <a:buFont typeface="Arial"/>
              <a:buChar char="•"/>
            </a:pPr>
            <a:r>
              <a:rPr lang="en-US" sz="1600" dirty="0" smtClean="0">
                <a:solidFill>
                  <a:srgbClr val="FF6600"/>
                </a:solidFill>
              </a:rPr>
              <a:t>Do not use </a:t>
            </a:r>
            <a:r>
              <a:rPr lang="en-US" sz="1600" dirty="0" smtClean="0">
                <a:solidFill>
                  <a:srgbClr val="FF6600"/>
                </a:solidFill>
                <a:latin typeface="Courier New"/>
                <a:cs typeface="Courier New"/>
              </a:rPr>
              <a:t>final</a:t>
            </a:r>
            <a:r>
              <a:rPr lang="en-US" sz="1600" dirty="0" smtClean="0">
                <a:solidFill>
                  <a:srgbClr val="FF6600"/>
                </a:solidFill>
              </a:rPr>
              <a:t> methods or classes</a:t>
            </a:r>
          </a:p>
          <a:p>
            <a:pPr marL="1085850" lvl="1" indent="-342900">
              <a:buFont typeface="Arial"/>
              <a:buChar char="•"/>
            </a:pPr>
            <a:r>
              <a:rPr lang="en-US" sz="1600" dirty="0" smtClean="0">
                <a:solidFill>
                  <a:srgbClr val="FF6600"/>
                </a:solidFill>
              </a:rPr>
              <a:t>Use only </a:t>
            </a:r>
            <a:r>
              <a:rPr lang="en-US" sz="1600" dirty="0">
                <a:solidFill>
                  <a:srgbClr val="FF6600"/>
                </a:solidFill>
                <a:latin typeface="Courier New"/>
                <a:cs typeface="Courier New"/>
              </a:rPr>
              <a:t>static</a:t>
            </a:r>
            <a:r>
              <a:rPr lang="en-US" sz="1600" dirty="0" smtClean="0">
                <a:solidFill>
                  <a:srgbClr val="FF6600"/>
                </a:solidFill>
              </a:rPr>
              <a:t> methods if you are sure they do not needed to be substitute by doubles (e.g.: values may be predictable)</a:t>
            </a:r>
            <a:endParaRPr lang="en-US" sz="16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730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4-03 at 19.30.0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"/>
          <a:stretch/>
        </p:blipFill>
        <p:spPr>
          <a:xfrm>
            <a:off x="2396546" y="832939"/>
            <a:ext cx="4601142" cy="5697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041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4213" y="1465504"/>
            <a:ext cx="7772400" cy="1143000"/>
          </a:xfrm>
        </p:spPr>
        <p:txBody>
          <a:bodyPr/>
          <a:lstStyle/>
          <a:p>
            <a:r>
              <a:rPr lang="en-US" dirty="0" smtClean="0"/>
              <a:t>TDD on legacy codebases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49829"/>
            <a:ext cx="6400800" cy="1489075"/>
          </a:xfrm>
        </p:spPr>
        <p:txBody>
          <a:bodyPr/>
          <a:lstStyle/>
          <a:p>
            <a:r>
              <a:rPr lang="en-US" dirty="0" smtClean="0"/>
              <a:t>Let’s work on </a:t>
            </a:r>
            <a:r>
              <a:rPr lang="en-US" i="1" dirty="0" err="1" smtClean="0"/>
              <a:t>GildedRose</a:t>
            </a:r>
            <a:endParaRPr lang="en-US" dirty="0"/>
          </a:p>
          <a:p>
            <a:endParaRPr lang="en-US" dirty="0" smtClean="0"/>
          </a:p>
          <a:p>
            <a:r>
              <a:rPr lang="en-US" sz="2400" dirty="0" smtClean="0"/>
              <a:t>Please take some time to understand the code structure and purpose</a:t>
            </a:r>
          </a:p>
          <a:p>
            <a:endParaRPr lang="en-US" sz="2400" dirty="0"/>
          </a:p>
          <a:p>
            <a:r>
              <a:rPr lang="en-US" sz="2400" dirty="0" smtClean="0"/>
              <a:t>http://</a:t>
            </a:r>
            <a:r>
              <a:rPr lang="en-US" sz="2400" dirty="0" err="1" smtClean="0"/>
              <a:t>tinyurl.com</a:t>
            </a:r>
            <a:r>
              <a:rPr lang="en-US" sz="2400" dirty="0" smtClean="0"/>
              <a:t>/pdgdmu5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5693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TDD on legacy 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298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208" y="1128855"/>
            <a:ext cx="3731577" cy="494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 with existing codebases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-</a:t>
            </a:r>
            <a:r>
              <a:rPr lang="en-US" dirty="0" smtClean="0">
                <a:solidFill>
                  <a:schemeClr val="accent1"/>
                </a:solidFill>
              </a:rPr>
              <a:t>GREEN</a:t>
            </a:r>
            <a:r>
              <a:rPr lang="en-US" dirty="0" smtClean="0"/>
              <a:t>-refactor strategy cannot be applied directly</a:t>
            </a:r>
          </a:p>
          <a:p>
            <a:pPr lvl="1"/>
            <a:r>
              <a:rPr lang="en-US" dirty="0" smtClean="0"/>
              <a:t>Touching existing code is necessary</a:t>
            </a:r>
          </a:p>
          <a:p>
            <a:pPr lvl="1"/>
            <a:r>
              <a:rPr lang="en-US" dirty="0" smtClean="0"/>
              <a:t>Modifying the code may introduce unintended changes to the existing functionality</a:t>
            </a:r>
          </a:p>
          <a:p>
            <a:pPr lvl="1"/>
            <a:r>
              <a:rPr lang="en-US" dirty="0" smtClean="0"/>
              <a:t>Even if the new code passes the </a:t>
            </a:r>
            <a:r>
              <a:rPr lang="en-US" i="1" dirty="0" smtClean="0"/>
              <a:t>new</a:t>
            </a:r>
            <a:r>
              <a:rPr lang="en-US" dirty="0" smtClean="0"/>
              <a:t> tests, we are never sure what happened with the legacy code</a:t>
            </a:r>
          </a:p>
          <a:p>
            <a:pPr lvl="1"/>
            <a:r>
              <a:rPr lang="en-US" i="1" dirty="0" smtClean="0"/>
              <a:t>Fear</a:t>
            </a:r>
          </a:p>
        </p:txBody>
      </p:sp>
    </p:spTree>
    <p:extLst>
      <p:ext uri="{BB962C8B-B14F-4D97-AF65-F5344CB8AC3E}">
        <p14:creationId xmlns:p14="http://schemas.microsoft.com/office/powerpoint/2010/main" val="3869057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 with existing codebases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tentative process to apply TDD could be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Identify the change point in the legacy code</a:t>
            </a:r>
          </a:p>
          <a:p>
            <a:pPr marL="1314450" lvl="2" indent="-457200"/>
            <a:r>
              <a:rPr lang="en-US" b="1" dirty="0" smtClean="0"/>
              <a:t>Write a test that reflects the new functionality to add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Identify the area affected by the changes (the inflection point)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Cover the area</a:t>
            </a:r>
          </a:p>
          <a:p>
            <a:pPr marL="1314450" lvl="2" indent="-457200"/>
            <a:r>
              <a:rPr lang="en-US" b="1" dirty="0" smtClean="0"/>
              <a:t>Write characterization tests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Make changes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Make sure all tests pass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28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Characterization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Tests whose purpose is helping in the understanding of the legacy code</a:t>
            </a:r>
          </a:p>
          <a:p>
            <a:r>
              <a:rPr lang="en-US" dirty="0" smtClean="0"/>
              <a:t>The characterization tests</a:t>
            </a:r>
          </a:p>
          <a:p>
            <a:pPr lvl="1"/>
            <a:r>
              <a:rPr lang="en-US" dirty="0" smtClean="0"/>
              <a:t>Describe the current functionality</a:t>
            </a:r>
          </a:p>
          <a:p>
            <a:pPr lvl="1"/>
            <a:r>
              <a:rPr lang="en-US" dirty="0" smtClean="0"/>
              <a:t>Give confidence that the changes do not break anything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500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 with existing codebases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Identify the change point in the legacy code</a:t>
            </a:r>
          </a:p>
        </p:txBody>
      </p:sp>
    </p:spTree>
    <p:extLst>
      <p:ext uri="{BB962C8B-B14F-4D97-AF65-F5344CB8AC3E}">
        <p14:creationId xmlns:p14="http://schemas.microsoft.com/office/powerpoint/2010/main" val="2190713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point</a:t>
            </a:r>
            <a:endParaRPr lang="en-US" dirty="0"/>
          </a:p>
        </p:txBody>
      </p:sp>
      <p:pic>
        <p:nvPicPr>
          <p:cNvPr id="4" name="Picture 3" descr="Screen Shot 2014-04-10 at 08.00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1971805"/>
            <a:ext cx="8661400" cy="218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63727" y="4624445"/>
            <a:ext cx="2051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Quality of conjured items need to be changed here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857597" y="3587766"/>
            <a:ext cx="1239839" cy="100824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54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 with existing codebases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tentative process to apply TDD could be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Identify the change point in the legacy code</a:t>
            </a:r>
          </a:p>
          <a:p>
            <a:pPr marL="1314450" lvl="2" indent="-457200"/>
            <a:r>
              <a:rPr lang="en-US" b="1" dirty="0" smtClean="0"/>
              <a:t>Write a test that reflects the new functionality to add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560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for the functionality to add</a:t>
            </a:r>
            <a:br>
              <a:rPr lang="en-US" dirty="0" smtClean="0"/>
            </a:br>
            <a:r>
              <a:rPr lang="en-US" dirty="0" smtClean="0"/>
              <a:t>(and make it fail)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11688" y="5224609"/>
            <a:ext cx="205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Our expectation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2461531" y="4098433"/>
            <a:ext cx="1575848" cy="112617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-327331" y="2259182"/>
            <a:ext cx="1036985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/>
                <a:cs typeface="Courier New"/>
              </a:rPr>
              <a:t>	@Test</a:t>
            </a:r>
          </a:p>
          <a:p>
            <a:r>
              <a:rPr lang="en-US" sz="1600" dirty="0">
                <a:latin typeface="Courier New"/>
                <a:cs typeface="Courier New"/>
              </a:rPr>
              <a:t>	public void conjuredObjectsDecreaseInQualisy2UnitBeforeSellingDate() {</a:t>
            </a:r>
          </a:p>
          <a:p>
            <a:r>
              <a:rPr lang="en-US" sz="1600" dirty="0">
                <a:latin typeface="Courier New"/>
                <a:cs typeface="Courier New"/>
              </a:rPr>
              <a:t>		List&lt;Item&gt; items = new </a:t>
            </a:r>
            <a:r>
              <a:rPr lang="en-US" sz="1600" dirty="0" err="1">
                <a:latin typeface="Courier New"/>
                <a:cs typeface="Courier New"/>
              </a:rPr>
              <a:t>ArrayList</a:t>
            </a:r>
            <a:r>
              <a:rPr lang="en-US" sz="1600" dirty="0">
                <a:latin typeface="Courier New"/>
                <a:cs typeface="Courier New"/>
              </a:rPr>
              <a:t>&lt;Item&gt;();</a:t>
            </a:r>
          </a:p>
          <a:p>
            <a:r>
              <a:rPr lang="en-US" sz="1600" dirty="0">
                <a:latin typeface="Courier New"/>
                <a:cs typeface="Courier New"/>
              </a:rPr>
              <a:t>        </a:t>
            </a:r>
            <a:r>
              <a:rPr lang="en-US" sz="1600" dirty="0" err="1">
                <a:latin typeface="Courier New"/>
                <a:cs typeface="Courier New"/>
              </a:rPr>
              <a:t>items.add</a:t>
            </a:r>
            <a:r>
              <a:rPr lang="en-US" sz="1600" dirty="0">
                <a:latin typeface="Courier New"/>
                <a:cs typeface="Courier New"/>
              </a:rPr>
              <a:t>(new Item("Conjured </a:t>
            </a:r>
            <a:r>
              <a:rPr lang="en-US" sz="1600" dirty="0" err="1">
                <a:latin typeface="Courier New"/>
                <a:cs typeface="Courier New"/>
              </a:rPr>
              <a:t>Mana</a:t>
            </a:r>
            <a:r>
              <a:rPr lang="en-US" sz="1600" dirty="0">
                <a:latin typeface="Courier New"/>
                <a:cs typeface="Courier New"/>
              </a:rPr>
              <a:t> Cake", 1, 2));</a:t>
            </a:r>
          </a:p>
          <a:p>
            <a:r>
              <a:rPr lang="en-US" sz="1600" dirty="0">
                <a:latin typeface="Courier New"/>
                <a:cs typeface="Courier New"/>
              </a:rPr>
              <a:t>		</a:t>
            </a:r>
            <a:r>
              <a:rPr lang="en-US" sz="1600" dirty="0" err="1">
                <a:latin typeface="Courier New"/>
                <a:cs typeface="Courier New"/>
              </a:rPr>
              <a:t>MyGuildedRose.</a:t>
            </a:r>
            <a:r>
              <a:rPr lang="en-US" sz="1600" i="1" dirty="0" err="1">
                <a:latin typeface="Courier New"/>
                <a:cs typeface="Courier New"/>
              </a:rPr>
              <a:t>setItems</a:t>
            </a:r>
            <a:r>
              <a:rPr lang="en-US" sz="1600" i="1" dirty="0">
                <a:latin typeface="Courier New"/>
                <a:cs typeface="Courier New"/>
              </a:rPr>
              <a:t>(items);</a:t>
            </a:r>
          </a:p>
          <a:p>
            <a:r>
              <a:rPr lang="en-US" sz="1600" dirty="0">
                <a:latin typeface="Courier New"/>
                <a:cs typeface="Courier New"/>
              </a:rPr>
              <a:t>		</a:t>
            </a:r>
            <a:r>
              <a:rPr lang="en-US" sz="1600" dirty="0" err="1">
                <a:latin typeface="Courier New"/>
                <a:cs typeface="Courier New"/>
              </a:rPr>
              <a:t>MyGuildedRose.</a:t>
            </a:r>
            <a:r>
              <a:rPr lang="en-US" sz="1600" i="1" dirty="0" err="1">
                <a:latin typeface="Courier New"/>
                <a:cs typeface="Courier New"/>
              </a:rPr>
              <a:t>updateQuality</a:t>
            </a:r>
            <a:r>
              <a:rPr lang="en-US" sz="1600" i="1" dirty="0">
                <a:latin typeface="Courier New"/>
                <a:cs typeface="Courier New"/>
              </a:rPr>
              <a:t>();</a:t>
            </a:r>
          </a:p>
          <a:p>
            <a:r>
              <a:rPr lang="en-US" sz="1600" dirty="0">
                <a:latin typeface="Courier New"/>
                <a:cs typeface="Courier New"/>
              </a:rPr>
              <a:t>		</a:t>
            </a:r>
            <a:r>
              <a:rPr lang="en-US" sz="1600" i="1" dirty="0" err="1">
                <a:latin typeface="Courier New"/>
                <a:cs typeface="Courier New"/>
              </a:rPr>
              <a:t>assertEquals</a:t>
            </a:r>
            <a:r>
              <a:rPr lang="en-US" sz="1600" i="1" dirty="0">
                <a:latin typeface="Courier New"/>
                <a:cs typeface="Courier New"/>
              </a:rPr>
              <a:t>(0, </a:t>
            </a:r>
            <a:r>
              <a:rPr lang="en-US" sz="1600" i="1" dirty="0" err="1">
                <a:latin typeface="Courier New"/>
                <a:cs typeface="Courier New"/>
              </a:rPr>
              <a:t>MyGuildedRose.getQualityOf</a:t>
            </a:r>
            <a:r>
              <a:rPr lang="en-US" sz="1600" i="1" dirty="0">
                <a:latin typeface="Courier New"/>
                <a:cs typeface="Courier New"/>
              </a:rPr>
              <a:t>("Conjured </a:t>
            </a:r>
            <a:r>
              <a:rPr lang="en-US" sz="1600" i="1" dirty="0" err="1">
                <a:latin typeface="Courier New"/>
                <a:cs typeface="Courier New"/>
              </a:rPr>
              <a:t>Mana</a:t>
            </a:r>
            <a:r>
              <a:rPr lang="en-US" sz="1600" i="1" dirty="0">
                <a:latin typeface="Courier New"/>
                <a:cs typeface="Courier New"/>
              </a:rPr>
              <a:t> Cake"));</a:t>
            </a:r>
          </a:p>
          <a:p>
            <a:r>
              <a:rPr lang="en-US" sz="1600" dirty="0">
                <a:latin typeface="Courier New"/>
                <a:cs typeface="Courier New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353087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University of Oulu, in the framework of TEKES’ FIDIPRO ESEIL project</a:t>
            </a:r>
          </a:p>
          <a:p>
            <a:pPr lvl="1"/>
            <a:r>
              <a:rPr lang="en-US" sz="2000" dirty="0" smtClean="0"/>
              <a:t>ESEIL = Experimental Software Engineering Industry Lab</a:t>
            </a:r>
          </a:p>
          <a:p>
            <a:r>
              <a:rPr lang="en-US" sz="2400" dirty="0" smtClean="0"/>
              <a:t>Participants</a:t>
            </a:r>
          </a:p>
          <a:p>
            <a:pPr lvl="1"/>
            <a:r>
              <a:rPr lang="en-US" sz="2000" dirty="0" smtClean="0"/>
              <a:t>Universidad Politécnica de Madrid</a:t>
            </a:r>
          </a:p>
          <a:p>
            <a:pPr lvl="1"/>
            <a:r>
              <a:rPr lang="en-US" sz="2000" dirty="0" smtClean="0"/>
              <a:t>Carnegie Mellon University</a:t>
            </a:r>
          </a:p>
          <a:p>
            <a:pPr lvl="1"/>
            <a:r>
              <a:rPr lang="en-US" sz="2000" dirty="0" smtClean="0"/>
              <a:t>Finnish companies: </a:t>
            </a:r>
            <a:r>
              <a:rPr lang="en-US" sz="2000" dirty="0" err="1" smtClean="0"/>
              <a:t>FSecure</a:t>
            </a:r>
            <a:r>
              <a:rPr lang="en-US" sz="2000" dirty="0" smtClean="0"/>
              <a:t>, </a:t>
            </a:r>
            <a:r>
              <a:rPr lang="en-US" sz="2000" dirty="0" err="1" smtClean="0"/>
              <a:t>Elektrobit</a:t>
            </a:r>
            <a:r>
              <a:rPr lang="en-US" sz="2000" dirty="0" smtClean="0"/>
              <a:t> (the most active) and several more</a:t>
            </a:r>
          </a:p>
          <a:p>
            <a:pPr lvl="1"/>
            <a:r>
              <a:rPr lang="en-US" sz="2000" dirty="0" smtClean="0">
                <a:solidFill>
                  <a:srgbClr val="00CC99"/>
                </a:solidFill>
              </a:rPr>
              <a:t>Others? </a:t>
            </a:r>
            <a:r>
              <a:rPr lang="en-US" sz="2000" dirty="0" smtClean="0">
                <a:solidFill>
                  <a:srgbClr val="00CC99"/>
                </a:solidFill>
                <a:sym typeface="Wingdings"/>
              </a:rPr>
              <a:t> yourselves, Universidad Politécnica de Valencia, Army University Ecuador….</a:t>
            </a:r>
            <a:endParaRPr lang="en-US" sz="2000" dirty="0" smtClean="0">
              <a:solidFill>
                <a:srgbClr val="00CC99"/>
              </a:solidFill>
            </a:endParaRPr>
          </a:p>
          <a:p>
            <a:r>
              <a:rPr lang="en-US" sz="2400" dirty="0" smtClean="0"/>
              <a:t>Director: Natalia </a:t>
            </a:r>
            <a:r>
              <a:rPr lang="en-US" sz="2400" dirty="0" err="1" smtClean="0"/>
              <a:t>Juristo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4947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Slicing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8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 with existing codebases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tentative process to apply TDD could be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D9D9D9"/>
                </a:solidFill>
              </a:rPr>
              <a:t>Identify the change point in the legacy code</a:t>
            </a:r>
          </a:p>
          <a:p>
            <a:pPr marL="1314450" lvl="2" indent="-457200"/>
            <a:r>
              <a:rPr lang="en-US" b="1" dirty="0" smtClean="0">
                <a:solidFill>
                  <a:srgbClr val="D9D9D9"/>
                </a:solidFill>
              </a:rPr>
              <a:t>Write a test that reflects the new functionality to add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Identify the area affected by the changes (the inflection point)</a:t>
            </a:r>
          </a:p>
        </p:txBody>
      </p:sp>
    </p:spTree>
    <p:extLst>
      <p:ext uri="{BB962C8B-B14F-4D97-AF65-F5344CB8AC3E}">
        <p14:creationId xmlns:p14="http://schemas.microsoft.com/office/powerpoint/2010/main" val="2486143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point</a:t>
            </a:r>
            <a:endParaRPr lang="en-US" dirty="0"/>
          </a:p>
        </p:txBody>
      </p:sp>
      <p:pic>
        <p:nvPicPr>
          <p:cNvPr id="4" name="Picture 3" descr="Screen Shot 2014-04-10 at 08.00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1971805"/>
            <a:ext cx="8661400" cy="218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63727" y="4624445"/>
            <a:ext cx="2051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All “normal” items may be affected by changes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857597" y="3587766"/>
            <a:ext cx="1239839" cy="100824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381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 with existing codebases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tentative process to apply TDD could be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D9D9D9"/>
                </a:solidFill>
              </a:rPr>
              <a:t>Identify the change point in the legacy code</a:t>
            </a:r>
          </a:p>
          <a:p>
            <a:pPr marL="1314450" lvl="2" indent="-457200"/>
            <a:r>
              <a:rPr lang="en-US" b="1" dirty="0" smtClean="0">
                <a:solidFill>
                  <a:srgbClr val="D9D9D9"/>
                </a:solidFill>
              </a:rPr>
              <a:t>Write a test that reflects the new functionality to add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D9D9D9"/>
                </a:solidFill>
              </a:rPr>
              <a:t>Identify the area affected by the changes (the inflection point)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D9D9D9"/>
                </a:solidFill>
              </a:rPr>
              <a:t>Cover the area</a:t>
            </a:r>
          </a:p>
          <a:p>
            <a:pPr marL="1314450" lvl="2" indent="-457200"/>
            <a:r>
              <a:rPr lang="en-US" b="1" dirty="0" smtClean="0"/>
              <a:t>Write characterization tests</a:t>
            </a:r>
          </a:p>
        </p:txBody>
      </p:sp>
    </p:spTree>
    <p:extLst>
      <p:ext uri="{BB962C8B-B14F-4D97-AF65-F5344CB8AC3E}">
        <p14:creationId xmlns:p14="http://schemas.microsoft.com/office/powerpoint/2010/main" val="24082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Characterization tests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445169" y="2455711"/>
            <a:ext cx="9833031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latin typeface="Courier New"/>
                <a:cs typeface="Courier New"/>
              </a:rPr>
              <a:t>	@Test</a:t>
            </a:r>
          </a:p>
          <a:p>
            <a:r>
              <a:rPr lang="en-US" sz="1600" i="1" dirty="0">
                <a:latin typeface="Courier New"/>
                <a:cs typeface="Courier New"/>
              </a:rPr>
              <a:t>	public void degradingObjectsDecreaseInQualisy1UnitBeforeSellingDate() {</a:t>
            </a:r>
          </a:p>
          <a:p>
            <a:r>
              <a:rPr lang="en-US" sz="1600" i="1" dirty="0">
                <a:latin typeface="Courier New"/>
                <a:cs typeface="Courier New"/>
              </a:rPr>
              <a:t>		</a:t>
            </a:r>
          </a:p>
          <a:p>
            <a:r>
              <a:rPr lang="en-US" sz="1600" i="1" dirty="0">
                <a:latin typeface="Courier New"/>
                <a:cs typeface="Courier New"/>
              </a:rPr>
              <a:t>		List&lt;Item&gt; items = new </a:t>
            </a:r>
            <a:r>
              <a:rPr lang="en-US" sz="1600" i="1" dirty="0" err="1">
                <a:latin typeface="Courier New"/>
                <a:cs typeface="Courier New"/>
              </a:rPr>
              <a:t>ArrayList</a:t>
            </a:r>
            <a:r>
              <a:rPr lang="en-US" sz="1600" i="1" dirty="0">
                <a:latin typeface="Courier New"/>
                <a:cs typeface="Courier New"/>
              </a:rPr>
              <a:t>&lt;Item&gt;();</a:t>
            </a:r>
          </a:p>
          <a:p>
            <a:r>
              <a:rPr lang="en-US" sz="1600" i="1" dirty="0">
                <a:latin typeface="Courier New"/>
                <a:cs typeface="Courier New"/>
              </a:rPr>
              <a:t>        </a:t>
            </a:r>
            <a:r>
              <a:rPr lang="en-US" sz="1600" i="1" dirty="0" err="1">
                <a:latin typeface="Courier New"/>
                <a:cs typeface="Courier New"/>
              </a:rPr>
              <a:t>items.add</a:t>
            </a:r>
            <a:r>
              <a:rPr lang="en-US" sz="1600" i="1" dirty="0">
                <a:latin typeface="Courier New"/>
                <a:cs typeface="Courier New"/>
              </a:rPr>
              <a:t>(new Item("+5 Dexterity Vest", 1, 1));</a:t>
            </a:r>
          </a:p>
          <a:p>
            <a:r>
              <a:rPr lang="en-US" sz="1600" i="1" dirty="0">
                <a:latin typeface="Courier New"/>
                <a:cs typeface="Courier New"/>
              </a:rPr>
              <a:t>        </a:t>
            </a:r>
            <a:r>
              <a:rPr lang="en-US" sz="1600" i="1" dirty="0" err="1">
                <a:latin typeface="Courier New"/>
                <a:cs typeface="Courier New"/>
              </a:rPr>
              <a:t>items.add</a:t>
            </a:r>
            <a:r>
              <a:rPr lang="en-US" sz="1600" i="1" dirty="0">
                <a:latin typeface="Courier New"/>
                <a:cs typeface="Courier New"/>
              </a:rPr>
              <a:t>(new Item("Elixir of the Mongoose", 1, 1));</a:t>
            </a:r>
          </a:p>
          <a:p>
            <a:r>
              <a:rPr lang="en-US" sz="1600" i="1" dirty="0">
                <a:latin typeface="Courier New"/>
                <a:cs typeface="Courier New"/>
              </a:rPr>
              <a:t>		</a:t>
            </a:r>
            <a:r>
              <a:rPr lang="en-US" sz="1600" i="1" dirty="0" err="1">
                <a:latin typeface="Courier New"/>
                <a:cs typeface="Courier New"/>
              </a:rPr>
              <a:t>MyGuildedRose.setItems</a:t>
            </a:r>
            <a:r>
              <a:rPr lang="en-US" sz="1600" i="1" dirty="0">
                <a:latin typeface="Courier New"/>
                <a:cs typeface="Courier New"/>
              </a:rPr>
              <a:t>(items);</a:t>
            </a:r>
          </a:p>
          <a:p>
            <a:r>
              <a:rPr lang="en-US" sz="1600" i="1" dirty="0">
                <a:latin typeface="Courier New"/>
                <a:cs typeface="Courier New"/>
              </a:rPr>
              <a:t>		</a:t>
            </a:r>
            <a:r>
              <a:rPr lang="en-US" sz="1600" i="1" dirty="0" err="1">
                <a:latin typeface="Courier New"/>
                <a:cs typeface="Courier New"/>
              </a:rPr>
              <a:t>MyGuildedRose.updateQuality</a:t>
            </a:r>
            <a:r>
              <a:rPr lang="en-US" sz="1600" i="1" dirty="0">
                <a:latin typeface="Courier New"/>
                <a:cs typeface="Courier New"/>
              </a:rPr>
              <a:t>();</a:t>
            </a:r>
          </a:p>
          <a:p>
            <a:r>
              <a:rPr lang="en-US" sz="1600" i="1" dirty="0">
                <a:latin typeface="Courier New"/>
                <a:cs typeface="Courier New"/>
              </a:rPr>
              <a:t>		</a:t>
            </a:r>
            <a:r>
              <a:rPr lang="en-US" sz="1600" i="1" dirty="0" err="1">
                <a:latin typeface="Courier New"/>
                <a:cs typeface="Courier New"/>
              </a:rPr>
              <a:t>assertEquals</a:t>
            </a:r>
            <a:r>
              <a:rPr lang="en-US" sz="1600" i="1" dirty="0">
                <a:latin typeface="Courier New"/>
                <a:cs typeface="Courier New"/>
              </a:rPr>
              <a:t>(0, </a:t>
            </a:r>
            <a:r>
              <a:rPr lang="en-US" sz="1600" i="1" dirty="0" err="1">
                <a:latin typeface="Courier New"/>
                <a:cs typeface="Courier New"/>
              </a:rPr>
              <a:t>MyGuildedRose.getQualityOf</a:t>
            </a:r>
            <a:r>
              <a:rPr lang="en-US" sz="1600" i="1" dirty="0">
                <a:latin typeface="Courier New"/>
                <a:cs typeface="Courier New"/>
              </a:rPr>
              <a:t>("+5 Dexterity Vest"));</a:t>
            </a:r>
          </a:p>
          <a:p>
            <a:r>
              <a:rPr lang="en-US" sz="1600" i="1" dirty="0">
                <a:latin typeface="Courier New"/>
                <a:cs typeface="Courier New"/>
              </a:rPr>
              <a:t>		</a:t>
            </a:r>
            <a:r>
              <a:rPr lang="en-US" sz="1600" i="1" dirty="0" err="1">
                <a:latin typeface="Courier New"/>
                <a:cs typeface="Courier New"/>
              </a:rPr>
              <a:t>assertEquals</a:t>
            </a:r>
            <a:r>
              <a:rPr lang="en-US" sz="1600" i="1" dirty="0">
                <a:latin typeface="Courier New"/>
                <a:cs typeface="Courier New"/>
              </a:rPr>
              <a:t>(0, </a:t>
            </a:r>
            <a:r>
              <a:rPr lang="en-US" sz="1600" i="1" dirty="0" err="1">
                <a:latin typeface="Courier New"/>
                <a:cs typeface="Courier New"/>
              </a:rPr>
              <a:t>MyGuildedRose.getQualityOf</a:t>
            </a:r>
            <a:r>
              <a:rPr lang="en-US" sz="1600" i="1" dirty="0">
                <a:latin typeface="Courier New"/>
                <a:cs typeface="Courier New"/>
              </a:rPr>
              <a:t>("Elixir of the Mongoose"));</a:t>
            </a:r>
          </a:p>
          <a:p>
            <a:r>
              <a:rPr lang="en-US" sz="1600" i="1" dirty="0">
                <a:latin typeface="Courier New"/>
                <a:cs typeface="Courier New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1355185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 with existing codebases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tentative process to apply TDD could be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D9D9D9"/>
                </a:solidFill>
              </a:rPr>
              <a:t>Identify the change point in the legacy code</a:t>
            </a:r>
          </a:p>
          <a:p>
            <a:pPr marL="1314450" lvl="2" indent="-457200"/>
            <a:r>
              <a:rPr lang="en-US" b="1" dirty="0" smtClean="0">
                <a:solidFill>
                  <a:srgbClr val="D9D9D9"/>
                </a:solidFill>
              </a:rPr>
              <a:t>Write a test that reflects the new functionality to add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D9D9D9"/>
                </a:solidFill>
              </a:rPr>
              <a:t>Identify the area affected by the changes (the inflection point)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D9D9D9"/>
                </a:solidFill>
              </a:rPr>
              <a:t>Cover the area</a:t>
            </a:r>
          </a:p>
          <a:p>
            <a:pPr marL="1314450" lvl="2" indent="-457200"/>
            <a:r>
              <a:rPr lang="en-US" b="1" dirty="0" smtClean="0">
                <a:solidFill>
                  <a:srgbClr val="D9D9D9"/>
                </a:solidFill>
              </a:rPr>
              <a:t>Write characterization tests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Make changes</a:t>
            </a:r>
          </a:p>
        </p:txBody>
      </p:sp>
    </p:spTree>
    <p:extLst>
      <p:ext uri="{BB962C8B-B14F-4D97-AF65-F5344CB8AC3E}">
        <p14:creationId xmlns:p14="http://schemas.microsoft.com/office/powerpoint/2010/main" val="239499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</a:t>
            </a:r>
            <a:endParaRPr lang="en-US" dirty="0"/>
          </a:p>
        </p:txBody>
      </p:sp>
      <p:pic>
        <p:nvPicPr>
          <p:cNvPr id="4" name="Picture 3" descr="Screen Shot 2014-04-10 at 08.08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3933"/>
            <a:ext cx="9144000" cy="3089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06819" y="4886325"/>
            <a:ext cx="205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if()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has been added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931243" y="3692517"/>
            <a:ext cx="1309287" cy="116536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287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 with existing codebases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tentative process to apply TDD could be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D9D9D9"/>
                </a:solidFill>
              </a:rPr>
              <a:t>Identify the change point in the legacy code</a:t>
            </a:r>
          </a:p>
          <a:p>
            <a:pPr marL="1314450" lvl="2" indent="-457200"/>
            <a:r>
              <a:rPr lang="en-US" b="1" dirty="0" smtClean="0">
                <a:solidFill>
                  <a:srgbClr val="D9D9D9"/>
                </a:solidFill>
              </a:rPr>
              <a:t>Write a test that reflects the new functionality to add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D9D9D9"/>
                </a:solidFill>
              </a:rPr>
              <a:t>Identify the area affected by the changes (the inflection point)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D9D9D9"/>
                </a:solidFill>
              </a:rPr>
              <a:t>Cover the area</a:t>
            </a:r>
          </a:p>
          <a:p>
            <a:pPr marL="1314450" lvl="2" indent="-457200"/>
            <a:r>
              <a:rPr lang="en-US" b="1" dirty="0" smtClean="0">
                <a:solidFill>
                  <a:srgbClr val="D9D9D9"/>
                </a:solidFill>
              </a:rPr>
              <a:t>Write characterization tests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D9D9D9"/>
                </a:solidFill>
              </a:rPr>
              <a:t>Make changes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Make sure all tests pass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84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TDD on legacy codebases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Let’s work on </a:t>
            </a:r>
            <a:r>
              <a:rPr lang="en-US" i="1" dirty="0" err="1" smtClean="0"/>
              <a:t>GildedRose</a:t>
            </a:r>
            <a:r>
              <a:rPr lang="en-US" dirty="0" smtClean="0"/>
              <a:t> in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122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JUnit advanced concepts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Built-in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574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JUnit</a:t>
            </a:r>
            <a:r>
              <a:rPr lang="en-US" dirty="0"/>
              <a:t> rules allows the definition of work to be done before and after a test case </a:t>
            </a:r>
            <a:r>
              <a:rPr lang="en-US" dirty="0" smtClean="0"/>
              <a:t>execution.</a:t>
            </a:r>
          </a:p>
          <a:p>
            <a:pPr lvl="1"/>
            <a:r>
              <a:rPr lang="en-US" dirty="0" smtClean="0"/>
              <a:t>Including the </a:t>
            </a:r>
            <a:r>
              <a:rPr lang="en-US" dirty="0" smtClean="0">
                <a:latin typeface="Courier New"/>
                <a:cs typeface="Courier New"/>
              </a:rPr>
              <a:t>@Before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@After</a:t>
            </a:r>
            <a:r>
              <a:rPr lang="en-US" dirty="0" smtClean="0"/>
              <a:t> -notated </a:t>
            </a:r>
            <a:r>
              <a:rPr lang="en-US" dirty="0"/>
              <a:t>methods. </a:t>
            </a:r>
            <a:endParaRPr lang="en-US" dirty="0" smtClean="0"/>
          </a:p>
          <a:p>
            <a:pPr lvl="1"/>
            <a:r>
              <a:rPr lang="en-US" dirty="0" smtClean="0"/>
              <a:t>In fact, they can replace them</a:t>
            </a:r>
          </a:p>
          <a:p>
            <a:r>
              <a:rPr lang="en-US" dirty="0" smtClean="0"/>
              <a:t>It </a:t>
            </a:r>
            <a:r>
              <a:rPr lang="en-US" dirty="0"/>
              <a:t>is a concept similar </a:t>
            </a:r>
            <a:r>
              <a:rPr lang="en-US" dirty="0" smtClean="0"/>
              <a:t>to the </a:t>
            </a:r>
            <a:r>
              <a:rPr lang="en-US" i="1" dirty="0" smtClean="0"/>
              <a:t>Runner</a:t>
            </a:r>
            <a:r>
              <a:rPr lang="en-US" dirty="0" smtClean="0"/>
              <a:t> </a:t>
            </a:r>
            <a:r>
              <a:rPr lang="en-US" dirty="0"/>
              <a:t>but with the advantage that we can combine multiple </a:t>
            </a:r>
            <a:r>
              <a:rPr lang="en-US" dirty="0" smtClean="0"/>
              <a:t>rules, making the overall testing more flexible</a:t>
            </a:r>
          </a:p>
        </p:txBody>
      </p:sp>
    </p:spTree>
    <p:extLst>
      <p:ext uri="{BB962C8B-B14F-4D97-AF65-F5344CB8AC3E}">
        <p14:creationId xmlns:p14="http://schemas.microsoft.com/office/powerpoint/2010/main" val="228526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Splitting 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 agile teams, story splitting is frequent</a:t>
            </a:r>
          </a:p>
          <a:p>
            <a:r>
              <a:rPr lang="en-US" dirty="0" smtClean="0"/>
              <a:t>Vertical slices are preferred</a:t>
            </a:r>
          </a:p>
          <a:p>
            <a:pPr lvl="1"/>
            <a:r>
              <a:rPr lang="en-US" dirty="0" smtClean="0"/>
              <a:t>Comply INVEST guidelines</a:t>
            </a:r>
          </a:p>
          <a:p>
            <a:r>
              <a:rPr lang="en-US" dirty="0" smtClean="0"/>
              <a:t>Stories are split to:</a:t>
            </a:r>
          </a:p>
          <a:p>
            <a:pPr lvl="1"/>
            <a:r>
              <a:rPr lang="en-US" dirty="0" smtClean="0"/>
              <a:t>Improve understanding, estimation, prioritization</a:t>
            </a:r>
          </a:p>
          <a:p>
            <a:pPr lvl="1"/>
            <a:r>
              <a:rPr lang="en-US" dirty="0" smtClean="0"/>
              <a:t>Make progress visible, increased team satisfaction</a:t>
            </a:r>
          </a:p>
          <a:p>
            <a:pPr lvl="1"/>
            <a:r>
              <a:rPr lang="en-US" dirty="0" smtClean="0"/>
              <a:t>Get faster feedback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5685"/>
          <a:stretch/>
        </p:blipFill>
        <p:spPr>
          <a:xfrm>
            <a:off x="4208881" y="2135376"/>
            <a:ext cx="5080180" cy="30269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98390" y="5162280"/>
            <a:ext cx="22137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From: </a:t>
            </a:r>
            <a:r>
              <a:rPr lang="en-US" sz="1100" dirty="0" err="1" smtClean="0"/>
              <a:t>www.deltamatrix.com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63878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8018" y="1570562"/>
            <a:ext cx="87729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Public class </a:t>
            </a:r>
            <a:r>
              <a:rPr lang="en-US" dirty="0" err="1" smtClean="0">
                <a:latin typeface="Courier New"/>
                <a:cs typeface="Courier New"/>
              </a:rPr>
              <a:t>MyTestClass</a:t>
            </a:r>
            <a:r>
              <a:rPr lang="en-US" dirty="0" smtClean="0">
                <a:latin typeface="Courier New"/>
                <a:cs typeface="Courier New"/>
              </a:rPr>
              <a:t> {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@Rule</a:t>
            </a:r>
          </a:p>
          <a:p>
            <a:r>
              <a:rPr lang="en-US" dirty="0">
                <a:latin typeface="Courier New"/>
                <a:cs typeface="Courier New"/>
              </a:rPr>
              <a:t>  public </a:t>
            </a:r>
            <a:r>
              <a:rPr lang="en-US" dirty="0" err="1">
                <a:latin typeface="Courier New"/>
                <a:cs typeface="Courier New"/>
              </a:rPr>
              <a:t>TemporaryFolder</a:t>
            </a:r>
            <a:r>
              <a:rPr lang="en-US" dirty="0">
                <a:latin typeface="Courier New"/>
                <a:cs typeface="Courier New"/>
              </a:rPr>
              <a:t> folder = new </a:t>
            </a:r>
            <a:r>
              <a:rPr lang="en-US" dirty="0" err="1">
                <a:latin typeface="Courier New"/>
                <a:cs typeface="Courier New"/>
              </a:rPr>
              <a:t>TemporaryFolder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@Test</a:t>
            </a:r>
          </a:p>
          <a:p>
            <a:r>
              <a:rPr lang="en-US" dirty="0">
                <a:latin typeface="Courier New"/>
                <a:cs typeface="Courier New"/>
              </a:rPr>
              <a:t>  public void </a:t>
            </a:r>
            <a:r>
              <a:rPr lang="en-US" dirty="0" err="1">
                <a:latin typeface="Courier New"/>
                <a:cs typeface="Courier New"/>
              </a:rPr>
              <a:t>testUsingTempFolder</a:t>
            </a:r>
            <a:r>
              <a:rPr lang="en-US" dirty="0">
                <a:latin typeface="Courier New"/>
                <a:cs typeface="Courier New"/>
              </a:rPr>
              <a:t>() throws </a:t>
            </a:r>
            <a:r>
              <a:rPr lang="en-US" dirty="0" err="1">
                <a:latin typeface="Courier New"/>
                <a:cs typeface="Courier New"/>
              </a:rPr>
              <a:t>IOException</a:t>
            </a:r>
            <a:r>
              <a:rPr lang="en-US" dirty="0">
                <a:latin typeface="Courier New"/>
                <a:cs typeface="Courier New"/>
              </a:rPr>
              <a:t> {</a:t>
            </a:r>
          </a:p>
          <a:p>
            <a:r>
              <a:rPr lang="en-US" dirty="0">
                <a:latin typeface="Courier New"/>
                <a:cs typeface="Courier New"/>
              </a:rPr>
              <a:t>    File </a:t>
            </a:r>
            <a:r>
              <a:rPr lang="en-US" dirty="0" err="1">
                <a:latin typeface="Courier New"/>
                <a:cs typeface="Courier New"/>
              </a:rPr>
              <a:t>createdFile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folder.newFile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myfile.txt</a:t>
            </a:r>
            <a:r>
              <a:rPr lang="en-US" dirty="0">
                <a:latin typeface="Courier New"/>
                <a:cs typeface="Courier New"/>
              </a:rPr>
              <a:t>");</a:t>
            </a:r>
          </a:p>
          <a:p>
            <a:r>
              <a:rPr lang="en-US" dirty="0">
                <a:latin typeface="Courier New"/>
                <a:cs typeface="Courier New"/>
              </a:rPr>
              <a:t>    File </a:t>
            </a:r>
            <a:r>
              <a:rPr lang="en-US" dirty="0" err="1">
                <a:latin typeface="Courier New"/>
                <a:cs typeface="Courier New"/>
              </a:rPr>
              <a:t>createdFolder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folder.newFolder</a:t>
            </a:r>
            <a:r>
              <a:rPr lang="en-US" dirty="0">
                <a:latin typeface="Courier New"/>
                <a:cs typeface="Courier New"/>
              </a:rPr>
              <a:t>("subfolder");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i="1" dirty="0">
                <a:latin typeface="Courier New"/>
                <a:cs typeface="Courier New"/>
              </a:rPr>
              <a:t>// ...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6929" y="5769393"/>
            <a:ext cx="47923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see https</a:t>
            </a:r>
            <a:r>
              <a:rPr lang="en-US" sz="1400" dirty="0"/>
              <a:t>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junit</a:t>
            </a:r>
            <a:r>
              <a:rPr lang="en-US" sz="1400" dirty="0"/>
              <a:t>-team/</a:t>
            </a:r>
            <a:r>
              <a:rPr lang="en-US" sz="1400" dirty="0" err="1"/>
              <a:t>junit</a:t>
            </a:r>
            <a:r>
              <a:rPr lang="en-US" sz="1400" dirty="0"/>
              <a:t>/wiki/Rules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6819" y="1108897"/>
            <a:ext cx="2737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Rules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are defined as public fields and 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@Rule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annotation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812389" y="1444216"/>
            <a:ext cx="4594430" cy="96723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833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8018" y="1570562"/>
            <a:ext cx="87729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Public class </a:t>
            </a:r>
            <a:r>
              <a:rPr lang="en-US" dirty="0" err="1" smtClean="0">
                <a:latin typeface="Courier New"/>
                <a:cs typeface="Courier New"/>
              </a:rPr>
              <a:t>MyTestClass</a:t>
            </a:r>
            <a:r>
              <a:rPr lang="en-US" dirty="0" smtClean="0">
                <a:latin typeface="Courier New"/>
                <a:cs typeface="Courier New"/>
              </a:rPr>
              <a:t> {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@Rule</a:t>
            </a:r>
          </a:p>
          <a:p>
            <a:r>
              <a:rPr lang="en-US" dirty="0">
                <a:latin typeface="Courier New"/>
                <a:cs typeface="Courier New"/>
              </a:rPr>
              <a:t>  public </a:t>
            </a:r>
            <a:r>
              <a:rPr lang="en-US" dirty="0" err="1">
                <a:latin typeface="Courier New"/>
                <a:cs typeface="Courier New"/>
              </a:rPr>
              <a:t>TemporaryFolder</a:t>
            </a:r>
            <a:r>
              <a:rPr lang="en-US" dirty="0">
                <a:latin typeface="Courier New"/>
                <a:cs typeface="Courier New"/>
              </a:rPr>
              <a:t> folder = new </a:t>
            </a:r>
            <a:r>
              <a:rPr lang="en-US" dirty="0" err="1">
                <a:latin typeface="Courier New"/>
                <a:cs typeface="Courier New"/>
              </a:rPr>
              <a:t>TemporaryFolder</a:t>
            </a:r>
            <a:r>
              <a:rPr lang="en-US" dirty="0">
                <a:latin typeface="Courier New"/>
                <a:cs typeface="Courier New"/>
              </a:rPr>
              <a:t>();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@Test</a:t>
            </a:r>
          </a:p>
          <a:p>
            <a:r>
              <a:rPr lang="en-US" dirty="0">
                <a:latin typeface="Courier New"/>
                <a:cs typeface="Courier New"/>
              </a:rPr>
              <a:t>  public void </a:t>
            </a:r>
            <a:r>
              <a:rPr lang="en-US" dirty="0" err="1">
                <a:latin typeface="Courier New"/>
                <a:cs typeface="Courier New"/>
              </a:rPr>
              <a:t>testUsingTempFolder</a:t>
            </a:r>
            <a:r>
              <a:rPr lang="en-US" dirty="0">
                <a:latin typeface="Courier New"/>
                <a:cs typeface="Courier New"/>
              </a:rPr>
              <a:t>() throws </a:t>
            </a:r>
            <a:r>
              <a:rPr lang="en-US" dirty="0" err="1">
                <a:latin typeface="Courier New"/>
                <a:cs typeface="Courier New"/>
              </a:rPr>
              <a:t>IOException</a:t>
            </a:r>
            <a:r>
              <a:rPr lang="en-US" dirty="0">
                <a:latin typeface="Courier New"/>
                <a:cs typeface="Courier New"/>
              </a:rPr>
              <a:t> {</a:t>
            </a:r>
          </a:p>
          <a:p>
            <a:r>
              <a:rPr lang="en-US" dirty="0">
                <a:latin typeface="Courier New"/>
                <a:cs typeface="Courier New"/>
              </a:rPr>
              <a:t>    File </a:t>
            </a:r>
            <a:r>
              <a:rPr lang="en-US" dirty="0" err="1">
                <a:latin typeface="Courier New"/>
                <a:cs typeface="Courier New"/>
              </a:rPr>
              <a:t>createdFile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folder.newFile</a:t>
            </a:r>
            <a:r>
              <a:rPr lang="en-US" dirty="0">
                <a:latin typeface="Courier New"/>
                <a:cs typeface="Courier New"/>
              </a:rPr>
              <a:t>("</a:t>
            </a:r>
            <a:r>
              <a:rPr lang="en-US" dirty="0" err="1">
                <a:latin typeface="Courier New"/>
                <a:cs typeface="Courier New"/>
              </a:rPr>
              <a:t>myfile.txt</a:t>
            </a:r>
            <a:r>
              <a:rPr lang="en-US" dirty="0">
                <a:latin typeface="Courier New"/>
                <a:cs typeface="Courier New"/>
              </a:rPr>
              <a:t>");</a:t>
            </a:r>
          </a:p>
          <a:p>
            <a:r>
              <a:rPr lang="en-US" dirty="0">
                <a:latin typeface="Courier New"/>
                <a:cs typeface="Courier New"/>
              </a:rPr>
              <a:t>    File </a:t>
            </a:r>
            <a:r>
              <a:rPr lang="en-US" dirty="0" err="1">
                <a:latin typeface="Courier New"/>
                <a:cs typeface="Courier New"/>
              </a:rPr>
              <a:t>createdFolder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folder.newFolder</a:t>
            </a:r>
            <a:r>
              <a:rPr lang="en-US" dirty="0">
                <a:latin typeface="Courier New"/>
                <a:cs typeface="Courier New"/>
              </a:rPr>
              <a:t>("subfolder");</a:t>
            </a:r>
          </a:p>
          <a:p>
            <a:r>
              <a:rPr lang="en-US" dirty="0">
                <a:latin typeface="Courier New"/>
                <a:cs typeface="Courier New"/>
              </a:rPr>
              <a:t>    </a:t>
            </a:r>
            <a:r>
              <a:rPr lang="en-US" i="1" dirty="0">
                <a:latin typeface="Courier New"/>
                <a:cs typeface="Courier New"/>
              </a:rPr>
              <a:t>// ...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}</a:t>
            </a:r>
          </a:p>
          <a:p>
            <a:r>
              <a:rPr lang="en-US" dirty="0">
                <a:latin typeface="Courier New"/>
                <a:cs typeface="Courier New"/>
              </a:rPr>
              <a:t>}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6929" y="5769393"/>
            <a:ext cx="47923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see https</a:t>
            </a:r>
            <a:r>
              <a:rPr lang="en-US" sz="1400" dirty="0"/>
              <a:t>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junit</a:t>
            </a:r>
            <a:r>
              <a:rPr lang="en-US" sz="1400" dirty="0"/>
              <a:t>-team/</a:t>
            </a:r>
            <a:r>
              <a:rPr lang="en-US" sz="1400" dirty="0" err="1"/>
              <a:t>junit</a:t>
            </a:r>
            <a:r>
              <a:rPr lang="en-US" sz="1400" dirty="0"/>
              <a:t>/wiki/Rules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26930" y="4661858"/>
            <a:ext cx="4331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cs typeface="Courier New"/>
              </a:rPr>
              <a:t>This class implements the interface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org.junit.rules.TestRule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V="1">
            <a:off x="6292565" y="2839516"/>
            <a:ext cx="685845" cy="182234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6936" y="5707838"/>
            <a:ext cx="274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cs typeface="Courier New"/>
              </a:rPr>
              <a:t>This is a built-in rule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V="1">
            <a:off x="1667882" y="2839516"/>
            <a:ext cx="4411469" cy="286832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279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urier New"/>
              </a:rPr>
              <a:t>Interface </a:t>
            </a:r>
            <a:r>
              <a:rPr lang="en-US" dirty="0" err="1">
                <a:latin typeface="Courier New"/>
                <a:cs typeface="Courier New"/>
              </a:rPr>
              <a:t>org.junit.rules.TestRule</a:t>
            </a:r>
            <a:endParaRPr lang="en-US" dirty="0"/>
          </a:p>
        </p:txBody>
      </p:sp>
      <p:pic>
        <p:nvPicPr>
          <p:cNvPr id="4" name="Picture 3" descr="Screen Shot 2014-04-06 at 17.07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56" y="1457214"/>
            <a:ext cx="7546322" cy="48506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0396" y="4388109"/>
            <a:ext cx="2741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cs typeface="Courier New"/>
              </a:rPr>
              <a:t>Just 1 method to implement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138525" y="4765820"/>
            <a:ext cx="941871" cy="7562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161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ourier New"/>
              </a:rPr>
              <a:t>Somewhat simpler…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815623"/>
            <a:ext cx="91440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/>
                <a:cs typeface="Courier New"/>
              </a:rPr>
              <a:t>public class </a:t>
            </a:r>
            <a:r>
              <a:rPr lang="en-US" sz="1600" dirty="0" err="1">
                <a:latin typeface="Courier New"/>
                <a:cs typeface="Courier New"/>
              </a:rPr>
              <a:t>MyTestRule</a:t>
            </a:r>
            <a:r>
              <a:rPr lang="en-US" sz="1600" dirty="0">
                <a:latin typeface="Courier New"/>
                <a:cs typeface="Courier New"/>
              </a:rPr>
              <a:t> implements </a:t>
            </a:r>
            <a:r>
              <a:rPr lang="en-US" sz="1600" dirty="0" err="1">
                <a:latin typeface="Courier New"/>
                <a:cs typeface="Courier New"/>
              </a:rPr>
              <a:t>TestRule</a:t>
            </a:r>
            <a:r>
              <a:rPr lang="en-US" sz="1600" dirty="0">
                <a:latin typeface="Courier New"/>
                <a:cs typeface="Courier New"/>
              </a:rPr>
              <a:t> {</a:t>
            </a:r>
          </a:p>
          <a:p>
            <a:r>
              <a:rPr lang="en-US" sz="1600" dirty="0">
                <a:latin typeface="Courier New"/>
                <a:cs typeface="Courier New"/>
              </a:rPr>
              <a:t>	public Statement apply(final Statement base, Description description) {</a:t>
            </a:r>
          </a:p>
          <a:p>
            <a:r>
              <a:rPr lang="en-US" sz="1600" dirty="0">
                <a:latin typeface="Courier New"/>
                <a:cs typeface="Courier New"/>
              </a:rPr>
              <a:t>		return new Statement() </a:t>
            </a:r>
            <a:r>
              <a:rPr lang="en-US" sz="1600" dirty="0" smtClean="0">
                <a:latin typeface="Courier New"/>
                <a:cs typeface="Courier New"/>
              </a:rPr>
              <a:t>{</a:t>
            </a:r>
          </a:p>
          <a:p>
            <a:endParaRPr lang="en-US" sz="1600" dirty="0">
              <a:latin typeface="Courier New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			@Override</a:t>
            </a:r>
          </a:p>
          <a:p>
            <a:r>
              <a:rPr lang="en-US" sz="1600" dirty="0">
                <a:latin typeface="Courier New"/>
                <a:cs typeface="Courier New"/>
              </a:rPr>
              <a:t>			public void evaluate() throws </a:t>
            </a:r>
            <a:r>
              <a:rPr lang="en-US" sz="1600" dirty="0" err="1">
                <a:latin typeface="Courier New"/>
                <a:cs typeface="Courier New"/>
              </a:rPr>
              <a:t>Throwable</a:t>
            </a:r>
            <a:r>
              <a:rPr lang="en-US" sz="1600" dirty="0">
                <a:latin typeface="Courier New"/>
                <a:cs typeface="Courier New"/>
              </a:rPr>
              <a:t> {</a:t>
            </a:r>
          </a:p>
          <a:p>
            <a:r>
              <a:rPr lang="en-US" sz="1600" dirty="0">
                <a:latin typeface="Courier New"/>
                <a:cs typeface="Courier New"/>
              </a:rPr>
              <a:t>				</a:t>
            </a:r>
            <a:r>
              <a:rPr lang="en-US" sz="1600" dirty="0" err="1">
                <a:latin typeface="Courier New"/>
                <a:cs typeface="Courier New"/>
              </a:rPr>
              <a:t>System.out.println</a:t>
            </a:r>
            <a:r>
              <a:rPr lang="en-US" sz="1600" dirty="0">
                <a:latin typeface="Courier New"/>
                <a:cs typeface="Courier New"/>
              </a:rPr>
              <a:t>("before");</a:t>
            </a:r>
          </a:p>
          <a:p>
            <a:r>
              <a:rPr lang="en-US" sz="1600" dirty="0">
                <a:latin typeface="Courier New"/>
                <a:cs typeface="Courier New"/>
              </a:rPr>
              <a:t>				try {</a:t>
            </a:r>
          </a:p>
          <a:p>
            <a:r>
              <a:rPr lang="en-US" sz="1600" dirty="0">
                <a:latin typeface="Courier New"/>
                <a:cs typeface="Courier New"/>
              </a:rPr>
              <a:t>					</a:t>
            </a:r>
            <a:r>
              <a:rPr lang="en-US" sz="1600" dirty="0" err="1">
                <a:latin typeface="Courier New"/>
                <a:cs typeface="Courier New"/>
              </a:rPr>
              <a:t>base.evaluate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r>
              <a:rPr lang="en-US" sz="1600" dirty="0">
                <a:latin typeface="Courier New"/>
                <a:cs typeface="Courier New"/>
              </a:rPr>
              <a:t>				} finally {</a:t>
            </a:r>
          </a:p>
          <a:p>
            <a:r>
              <a:rPr lang="en-US" sz="1600" dirty="0">
                <a:latin typeface="Courier New"/>
                <a:cs typeface="Courier New"/>
              </a:rPr>
              <a:t>					</a:t>
            </a:r>
            <a:r>
              <a:rPr lang="en-US" sz="1600" dirty="0" err="1">
                <a:latin typeface="Courier New"/>
                <a:cs typeface="Courier New"/>
              </a:rPr>
              <a:t>System.out.println</a:t>
            </a:r>
            <a:r>
              <a:rPr lang="en-US" sz="1600" dirty="0">
                <a:latin typeface="Courier New"/>
                <a:cs typeface="Courier New"/>
              </a:rPr>
              <a:t>("after");</a:t>
            </a:r>
          </a:p>
          <a:p>
            <a:r>
              <a:rPr lang="en-US" sz="1600" dirty="0">
                <a:latin typeface="Courier New"/>
                <a:cs typeface="Courier New"/>
              </a:rPr>
              <a:t>				}</a:t>
            </a:r>
          </a:p>
          <a:p>
            <a:r>
              <a:rPr lang="en-US" sz="1600" dirty="0">
                <a:latin typeface="Courier New"/>
                <a:cs typeface="Courier New"/>
              </a:rPr>
              <a:t>			}</a:t>
            </a:r>
          </a:p>
          <a:p>
            <a:r>
              <a:rPr lang="en-US" sz="1600" dirty="0">
                <a:latin typeface="Courier New"/>
                <a:cs typeface="Courier New"/>
              </a:rPr>
              <a:t>		};</a:t>
            </a:r>
          </a:p>
          <a:p>
            <a:r>
              <a:rPr lang="en-US" sz="1600" dirty="0">
                <a:latin typeface="Courier New"/>
                <a:cs typeface="Courier New"/>
              </a:rPr>
              <a:t>	}</a:t>
            </a:r>
          </a:p>
          <a:p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714988" y="3229151"/>
            <a:ext cx="4193113" cy="390779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78829" y="4771930"/>
            <a:ext cx="2051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cs typeface="Courier New"/>
              </a:rPr>
              <a:t>This code is run before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  <a:cs typeface="Courier New"/>
              </a:rPr>
              <a:t>each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cs typeface="Courier New"/>
              </a:rPr>
              <a:t> test is run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>
          <a:xfrm flipH="1" flipV="1">
            <a:off x="5908102" y="3424541"/>
            <a:ext cx="1696418" cy="134738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202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ourier New"/>
              </a:rPr>
              <a:t>Somewhat simpler…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815623"/>
            <a:ext cx="91440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/>
                <a:cs typeface="Courier New"/>
              </a:rPr>
              <a:t>public class </a:t>
            </a:r>
            <a:r>
              <a:rPr lang="en-US" sz="1600" dirty="0" err="1">
                <a:latin typeface="Courier New"/>
                <a:cs typeface="Courier New"/>
              </a:rPr>
              <a:t>MyTestRule</a:t>
            </a:r>
            <a:r>
              <a:rPr lang="en-US" sz="1600" dirty="0">
                <a:latin typeface="Courier New"/>
                <a:cs typeface="Courier New"/>
              </a:rPr>
              <a:t> implements </a:t>
            </a:r>
            <a:r>
              <a:rPr lang="en-US" sz="1600" dirty="0" err="1">
                <a:latin typeface="Courier New"/>
                <a:cs typeface="Courier New"/>
              </a:rPr>
              <a:t>TestRule</a:t>
            </a:r>
            <a:r>
              <a:rPr lang="en-US" sz="1600" dirty="0">
                <a:latin typeface="Courier New"/>
                <a:cs typeface="Courier New"/>
              </a:rPr>
              <a:t> {</a:t>
            </a:r>
          </a:p>
          <a:p>
            <a:r>
              <a:rPr lang="en-US" sz="1600" dirty="0">
                <a:latin typeface="Courier New"/>
                <a:cs typeface="Courier New"/>
              </a:rPr>
              <a:t>	public Statement apply(final Statement base, Description description) {</a:t>
            </a:r>
          </a:p>
          <a:p>
            <a:r>
              <a:rPr lang="en-US" sz="1600" dirty="0">
                <a:latin typeface="Courier New"/>
                <a:cs typeface="Courier New"/>
              </a:rPr>
              <a:t>		return new Statement() </a:t>
            </a:r>
            <a:r>
              <a:rPr lang="en-US" sz="1600" dirty="0" smtClean="0">
                <a:latin typeface="Courier New"/>
                <a:cs typeface="Courier New"/>
              </a:rPr>
              <a:t>{</a:t>
            </a:r>
          </a:p>
          <a:p>
            <a:endParaRPr lang="en-US" sz="1600" dirty="0">
              <a:latin typeface="Courier New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			@Override</a:t>
            </a:r>
          </a:p>
          <a:p>
            <a:r>
              <a:rPr lang="en-US" sz="1600" dirty="0">
                <a:latin typeface="Courier New"/>
                <a:cs typeface="Courier New"/>
              </a:rPr>
              <a:t>			public void evaluate() throws </a:t>
            </a:r>
            <a:r>
              <a:rPr lang="en-US" sz="1600" dirty="0" err="1">
                <a:latin typeface="Courier New"/>
                <a:cs typeface="Courier New"/>
              </a:rPr>
              <a:t>Throwable</a:t>
            </a:r>
            <a:r>
              <a:rPr lang="en-US" sz="1600" dirty="0">
                <a:latin typeface="Courier New"/>
                <a:cs typeface="Courier New"/>
              </a:rPr>
              <a:t> {</a:t>
            </a:r>
          </a:p>
          <a:p>
            <a:r>
              <a:rPr lang="en-US" sz="1600" dirty="0">
                <a:latin typeface="Courier New"/>
                <a:cs typeface="Courier New"/>
              </a:rPr>
              <a:t>				</a:t>
            </a:r>
            <a:r>
              <a:rPr lang="en-US" sz="1600" dirty="0" err="1">
                <a:latin typeface="Courier New"/>
                <a:cs typeface="Courier New"/>
              </a:rPr>
              <a:t>System.out.println</a:t>
            </a:r>
            <a:r>
              <a:rPr lang="en-US" sz="1600" dirty="0">
                <a:latin typeface="Courier New"/>
                <a:cs typeface="Courier New"/>
              </a:rPr>
              <a:t>("before");</a:t>
            </a:r>
          </a:p>
          <a:p>
            <a:r>
              <a:rPr lang="en-US" sz="1600" dirty="0">
                <a:latin typeface="Courier New"/>
                <a:cs typeface="Courier New"/>
              </a:rPr>
              <a:t>				try {</a:t>
            </a:r>
          </a:p>
          <a:p>
            <a:r>
              <a:rPr lang="en-US" sz="1600" dirty="0">
                <a:latin typeface="Courier New"/>
                <a:cs typeface="Courier New"/>
              </a:rPr>
              <a:t>					</a:t>
            </a:r>
            <a:r>
              <a:rPr lang="en-US" sz="1600" dirty="0" err="1">
                <a:latin typeface="Courier New"/>
                <a:cs typeface="Courier New"/>
              </a:rPr>
              <a:t>base.evaluate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r>
              <a:rPr lang="en-US" sz="1600" dirty="0">
                <a:latin typeface="Courier New"/>
                <a:cs typeface="Courier New"/>
              </a:rPr>
              <a:t>				} finally {</a:t>
            </a:r>
          </a:p>
          <a:p>
            <a:r>
              <a:rPr lang="en-US" sz="1600" dirty="0">
                <a:latin typeface="Courier New"/>
                <a:cs typeface="Courier New"/>
              </a:rPr>
              <a:t>					</a:t>
            </a:r>
            <a:r>
              <a:rPr lang="en-US" sz="1600" dirty="0" err="1">
                <a:latin typeface="Courier New"/>
                <a:cs typeface="Courier New"/>
              </a:rPr>
              <a:t>System.out.println</a:t>
            </a:r>
            <a:r>
              <a:rPr lang="en-US" sz="1600" dirty="0">
                <a:latin typeface="Courier New"/>
                <a:cs typeface="Courier New"/>
              </a:rPr>
              <a:t>("after");</a:t>
            </a:r>
          </a:p>
          <a:p>
            <a:r>
              <a:rPr lang="en-US" sz="1600" dirty="0">
                <a:latin typeface="Courier New"/>
                <a:cs typeface="Courier New"/>
              </a:rPr>
              <a:t>				}</a:t>
            </a:r>
          </a:p>
          <a:p>
            <a:r>
              <a:rPr lang="en-US" sz="1600" dirty="0">
                <a:latin typeface="Courier New"/>
                <a:cs typeface="Courier New"/>
              </a:rPr>
              <a:t>			}</a:t>
            </a:r>
          </a:p>
          <a:p>
            <a:r>
              <a:rPr lang="en-US" sz="1600" dirty="0">
                <a:latin typeface="Courier New"/>
                <a:cs typeface="Courier New"/>
              </a:rPr>
              <a:t>		};</a:t>
            </a:r>
          </a:p>
          <a:p>
            <a:r>
              <a:rPr lang="en-US" sz="1600" dirty="0">
                <a:latin typeface="Courier New"/>
                <a:cs typeface="Courier New"/>
              </a:rPr>
              <a:t>	}</a:t>
            </a:r>
          </a:p>
          <a:p>
            <a:r>
              <a:rPr lang="en-US" sz="16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2086028" y="4242244"/>
            <a:ext cx="4193113" cy="390779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78829" y="4776381"/>
            <a:ext cx="205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cs typeface="Courier New"/>
              </a:rPr>
              <a:t>And this after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" name="Straight Arrow Connector 7"/>
          <p:cNvCxnSpPr>
            <a:stCxn id="7" idx="0"/>
          </p:cNvCxnSpPr>
          <p:nvPr/>
        </p:nvCxnSpPr>
        <p:spPr>
          <a:xfrm flipH="1" flipV="1">
            <a:off x="6279141" y="4499161"/>
            <a:ext cx="1325379" cy="27722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350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ourier New"/>
              </a:rPr>
              <a:t>Somewhat simpler</a:t>
            </a:r>
            <a:r>
              <a:rPr lang="en-US" dirty="0" smtClean="0">
                <a:cs typeface="Courier New"/>
              </a:rPr>
              <a:t>…in practice</a:t>
            </a:r>
            <a:endParaRPr lang="en-US" dirty="0"/>
          </a:p>
        </p:txBody>
      </p:sp>
      <p:pic>
        <p:nvPicPr>
          <p:cNvPr id="5" name="Picture 4" descr="Screen Shot 2014-04-06 at 18.26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05624"/>
            <a:ext cx="8073692" cy="534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724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rules thus defined can be used with the </a:t>
            </a:r>
            <a:r>
              <a:rPr lang="en-US" dirty="0" smtClean="0">
                <a:latin typeface="Courier New"/>
                <a:cs typeface="Courier New"/>
              </a:rPr>
              <a:t>@Rule </a:t>
            </a:r>
            <a:r>
              <a:rPr lang="en-US" dirty="0" smtClean="0"/>
              <a:t>annotation</a:t>
            </a:r>
            <a:endParaRPr lang="en-US" dirty="0"/>
          </a:p>
        </p:txBody>
      </p:sp>
      <p:pic>
        <p:nvPicPr>
          <p:cNvPr id="4" name="Picture 3" descr="Screen Shot 2014-04-06 at 18.26.3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5" b="34448"/>
          <a:stretch/>
        </p:blipFill>
        <p:spPr>
          <a:xfrm>
            <a:off x="1155933" y="2508637"/>
            <a:ext cx="5000853" cy="35873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78829" y="4771930"/>
            <a:ext cx="205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cs typeface="Courier New"/>
              </a:rPr>
              <a:t>Rule usage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5765394" y="3866878"/>
            <a:ext cx="1839126" cy="9050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32329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But, what for….?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Rules give you flexibility controlling test execution</a:t>
            </a:r>
          </a:p>
          <a:p>
            <a:pPr lvl="1"/>
            <a:r>
              <a:rPr lang="en-US" dirty="0" smtClean="0"/>
              <a:t>e.g. how do you prevent a test running?</a:t>
            </a:r>
          </a:p>
          <a:p>
            <a:pPr marL="1441450" lvl="1" indent="0">
              <a:buNone/>
            </a:pPr>
            <a:r>
              <a:rPr lang="en-US" dirty="0" smtClean="0"/>
              <a:t>right </a:t>
            </a:r>
            <a:r>
              <a:rPr lang="en-US" dirty="0"/>
              <a:t>now </a:t>
            </a:r>
            <a:r>
              <a:rPr lang="en-US" sz="2000" dirty="0" err="1" smtClean="0">
                <a:latin typeface="Courier New"/>
                <a:cs typeface="Courier New"/>
              </a:rPr>
              <a:t>assumeTrue</a:t>
            </a:r>
            <a:r>
              <a:rPr lang="en-US" sz="2000" dirty="0" smtClean="0">
                <a:latin typeface="Courier New"/>
                <a:cs typeface="Courier New"/>
              </a:rPr>
              <a:t>(</a:t>
            </a:r>
            <a:r>
              <a:rPr lang="en-US" sz="2000" i="1" dirty="0" smtClean="0">
                <a:latin typeface="Courier New"/>
                <a:cs typeface="Courier New"/>
              </a:rPr>
              <a:t>&lt;condition&gt;</a:t>
            </a:r>
            <a:r>
              <a:rPr lang="en-US" sz="2000" dirty="0" smtClean="0">
                <a:latin typeface="Courier New"/>
                <a:cs typeface="Courier New"/>
              </a:rPr>
              <a:t>)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/>
              <a:t>e.g. how do you </a:t>
            </a:r>
            <a:r>
              <a:rPr lang="en-US" dirty="0" smtClean="0"/>
              <a:t>choose a specific </a:t>
            </a:r>
            <a:r>
              <a:rPr lang="en-US" i="1" dirty="0" smtClean="0"/>
              <a:t>fixture</a:t>
            </a:r>
            <a:r>
              <a:rPr lang="en-US" dirty="0" smtClean="0"/>
              <a:t> for a test?</a:t>
            </a:r>
            <a:endParaRPr lang="en-US" dirty="0"/>
          </a:p>
          <a:p>
            <a:pPr marL="1441450" lvl="1" indent="0">
              <a:buNone/>
            </a:pPr>
            <a:r>
              <a:rPr lang="en-US" dirty="0"/>
              <a:t>right now </a:t>
            </a:r>
            <a:r>
              <a:rPr lang="en-US" dirty="0" smtClean="0"/>
              <a:t>impossible (</a:t>
            </a:r>
            <a:r>
              <a:rPr lang="en-US" i="1" dirty="0"/>
              <a:t>@</a:t>
            </a:r>
            <a:r>
              <a:rPr lang="en-US" i="1" dirty="0" smtClean="0"/>
              <a:t>Before</a:t>
            </a:r>
            <a:r>
              <a:rPr lang="en-US" dirty="0" smtClean="0"/>
              <a:t> and </a:t>
            </a:r>
            <a:r>
              <a:rPr lang="en-US" i="1" dirty="0" smtClean="0"/>
              <a:t>@After</a:t>
            </a:r>
            <a:r>
              <a:rPr lang="en-US" dirty="0" smtClean="0"/>
              <a:t> are for all tests)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12004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built-in rules</a:t>
            </a:r>
            <a:br>
              <a:rPr lang="en-US" dirty="0" smtClean="0"/>
            </a:br>
            <a:r>
              <a:rPr lang="en-US" sz="2000" dirty="0" smtClean="0"/>
              <a:t>Global timeout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2604" y="1613164"/>
            <a:ext cx="850538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ourier New"/>
                <a:cs typeface="Courier New"/>
              </a:rPr>
              <a:t>public class </a:t>
            </a:r>
            <a:r>
              <a:rPr lang="en-US" sz="2000" dirty="0" err="1" smtClean="0">
                <a:latin typeface="Courier New"/>
                <a:cs typeface="Courier New"/>
              </a:rPr>
              <a:t>MyClassTest</a:t>
            </a:r>
            <a:r>
              <a:rPr lang="en-US" sz="2000" dirty="0" smtClean="0">
                <a:latin typeface="Courier New"/>
                <a:cs typeface="Courier New"/>
              </a:rPr>
              <a:t>{</a:t>
            </a:r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		</a:t>
            </a:r>
            <a:endParaRPr lang="en-US" sz="2000" dirty="0" smtClean="0">
              <a:latin typeface="Courier New"/>
              <a:cs typeface="Courier New"/>
            </a:endParaRPr>
          </a:p>
          <a:p>
            <a:r>
              <a:rPr lang="en-US" sz="2000" dirty="0" smtClean="0">
                <a:latin typeface="Courier New"/>
                <a:cs typeface="Courier New"/>
              </a:rPr>
              <a:t>	@Rule</a:t>
            </a:r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	</a:t>
            </a:r>
            <a:r>
              <a:rPr lang="en-US" sz="2000" dirty="0" smtClean="0">
                <a:latin typeface="Courier New"/>
                <a:cs typeface="Courier New"/>
              </a:rPr>
              <a:t>public </a:t>
            </a:r>
            <a:r>
              <a:rPr lang="en-US" sz="2000" dirty="0" err="1" smtClean="0">
                <a:latin typeface="Courier New"/>
                <a:cs typeface="Courier New"/>
              </a:rPr>
              <a:t>TestRule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  <a:r>
              <a:rPr lang="en-US" sz="2000" dirty="0" err="1" smtClean="0">
                <a:latin typeface="Courier New"/>
                <a:cs typeface="Courier New"/>
              </a:rPr>
              <a:t>globalTimeout</a:t>
            </a:r>
            <a:r>
              <a:rPr lang="en-US" sz="2000" dirty="0" smtClean="0">
                <a:latin typeface="Courier New"/>
                <a:cs typeface="Courier New"/>
              </a:rPr>
              <a:t> = new Timeout(2000);</a:t>
            </a:r>
          </a:p>
          <a:p>
            <a:endParaRPr lang="en-US" sz="2000" dirty="0" smtClean="0">
              <a:latin typeface="Courier New"/>
              <a:cs typeface="Courier New"/>
            </a:endParaRPr>
          </a:p>
          <a:p>
            <a:r>
              <a:rPr lang="fi-FI" sz="2000" dirty="0">
                <a:latin typeface="Courier New"/>
                <a:cs typeface="Courier New"/>
              </a:rPr>
              <a:t>	</a:t>
            </a:r>
            <a:r>
              <a:rPr lang="fi-FI" sz="2000" dirty="0" smtClean="0">
                <a:latin typeface="Courier New"/>
                <a:cs typeface="Courier New"/>
              </a:rPr>
              <a:t>@</a:t>
            </a:r>
            <a:r>
              <a:rPr lang="fi-FI" sz="2000" dirty="0" err="1" smtClean="0">
                <a:latin typeface="Courier New"/>
                <a:cs typeface="Courier New"/>
              </a:rPr>
              <a:t>Test</a:t>
            </a:r>
            <a:endParaRPr lang="fi-FI" sz="2000" dirty="0" smtClean="0">
              <a:latin typeface="Courier New"/>
              <a:cs typeface="Courier New"/>
            </a:endParaRPr>
          </a:p>
          <a:p>
            <a:r>
              <a:rPr lang="fi-FI" sz="2000" dirty="0">
                <a:latin typeface="Courier New"/>
                <a:cs typeface="Courier New"/>
              </a:rPr>
              <a:t>	</a:t>
            </a:r>
            <a:r>
              <a:rPr lang="fi-FI" sz="2000" dirty="0" err="1" smtClean="0">
                <a:latin typeface="Courier New"/>
                <a:cs typeface="Courier New"/>
              </a:rPr>
              <a:t>public</a:t>
            </a:r>
            <a:r>
              <a:rPr lang="fi-FI" sz="2000" dirty="0" smtClean="0">
                <a:latin typeface="Courier New"/>
                <a:cs typeface="Courier New"/>
              </a:rPr>
              <a:t> </a:t>
            </a:r>
            <a:r>
              <a:rPr lang="fi-FI" sz="2000" dirty="0" err="1">
                <a:latin typeface="Courier New"/>
                <a:cs typeface="Courier New"/>
              </a:rPr>
              <a:t>void</a:t>
            </a:r>
            <a:r>
              <a:rPr lang="fi-FI" sz="2000" dirty="0">
                <a:latin typeface="Courier New"/>
                <a:cs typeface="Courier New"/>
              </a:rPr>
              <a:t> </a:t>
            </a:r>
            <a:r>
              <a:rPr lang="fi-FI" sz="2000" dirty="0" err="1" smtClean="0">
                <a:latin typeface="Courier New"/>
                <a:cs typeface="Courier New"/>
              </a:rPr>
              <a:t>infiniteLoop</a:t>
            </a:r>
            <a:r>
              <a:rPr lang="fi-FI" sz="2000" dirty="0" smtClean="0">
                <a:latin typeface="Courier New"/>
                <a:cs typeface="Courier New"/>
              </a:rPr>
              <a:t> (</a:t>
            </a:r>
            <a:r>
              <a:rPr lang="fi-FI" sz="2000" dirty="0">
                <a:latin typeface="Courier New"/>
                <a:cs typeface="Courier New"/>
              </a:rPr>
              <a:t>) </a:t>
            </a:r>
            <a:r>
              <a:rPr lang="fi-FI" sz="2000" dirty="0" smtClean="0">
                <a:latin typeface="Courier New"/>
                <a:cs typeface="Courier New"/>
              </a:rPr>
              <a:t>{</a:t>
            </a:r>
          </a:p>
          <a:p>
            <a:r>
              <a:rPr lang="fi-FI" sz="2000" dirty="0">
                <a:latin typeface="Courier New"/>
                <a:cs typeface="Courier New"/>
              </a:rPr>
              <a:t>	</a:t>
            </a:r>
            <a:r>
              <a:rPr lang="fi-FI" sz="2000" dirty="0" smtClean="0">
                <a:latin typeface="Courier New"/>
                <a:cs typeface="Courier New"/>
              </a:rPr>
              <a:t>	</a:t>
            </a:r>
            <a:r>
              <a:rPr lang="fi-FI" sz="2000" dirty="0" err="1" smtClean="0">
                <a:latin typeface="Courier New"/>
                <a:cs typeface="Courier New"/>
              </a:rPr>
              <a:t>while</a:t>
            </a:r>
            <a:r>
              <a:rPr lang="fi-FI" sz="2000" dirty="0" smtClean="0">
                <a:latin typeface="Courier New"/>
                <a:cs typeface="Courier New"/>
              </a:rPr>
              <a:t> (</a:t>
            </a:r>
            <a:r>
              <a:rPr lang="fi-FI" sz="2000" dirty="0" err="1" smtClean="0">
                <a:latin typeface="Courier New"/>
                <a:cs typeface="Courier New"/>
              </a:rPr>
              <a:t>true</a:t>
            </a:r>
            <a:r>
              <a:rPr lang="fi-FI" sz="2000" dirty="0" smtClean="0">
                <a:latin typeface="Courier New"/>
                <a:cs typeface="Courier New"/>
              </a:rPr>
              <a:t>) </a:t>
            </a:r>
            <a:r>
              <a:rPr lang="fi-FI" sz="2000" dirty="0">
                <a:latin typeface="Courier New"/>
                <a:cs typeface="Courier New"/>
              </a:rPr>
              <a:t>{}</a:t>
            </a:r>
          </a:p>
          <a:p>
            <a:r>
              <a:rPr lang="fi-FI" sz="2000" dirty="0" smtClean="0">
                <a:latin typeface="Courier New"/>
                <a:cs typeface="Courier New"/>
              </a:rPr>
              <a:t>	}</a:t>
            </a:r>
            <a:r>
              <a:rPr lang="en-US" sz="2000" dirty="0">
                <a:latin typeface="Courier New"/>
                <a:cs typeface="Courier New"/>
              </a:rPr>
              <a:t>	</a:t>
            </a:r>
            <a:endParaRPr lang="en-US" sz="2000" dirty="0" smtClean="0">
              <a:latin typeface="Courier New"/>
              <a:cs typeface="Courier New"/>
            </a:endParaRPr>
          </a:p>
          <a:p>
            <a:r>
              <a:rPr lang="en-US" sz="2000" dirty="0" smtClean="0">
                <a:latin typeface="Courier New"/>
                <a:cs typeface="Courier New"/>
              </a:rPr>
              <a:t>}</a:t>
            </a:r>
          </a:p>
          <a:p>
            <a:endParaRPr lang="en-US" sz="20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85121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built-in rules</a:t>
            </a:r>
            <a:br>
              <a:rPr lang="en-US" dirty="0" smtClean="0"/>
            </a:br>
            <a:r>
              <a:rPr lang="en-US" sz="2000" dirty="0" smtClean="0"/>
              <a:t>Temporary folder/files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2603" y="1613164"/>
            <a:ext cx="907621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ourier New"/>
                <a:cs typeface="Courier New"/>
              </a:rPr>
              <a:t>public class </a:t>
            </a:r>
            <a:r>
              <a:rPr lang="en-US" sz="2000" dirty="0" err="1" smtClean="0">
                <a:latin typeface="Courier New"/>
                <a:cs typeface="Courier New"/>
              </a:rPr>
              <a:t>MyClassTest</a:t>
            </a:r>
            <a:r>
              <a:rPr lang="en-US" sz="2000" dirty="0" smtClean="0">
                <a:latin typeface="Courier New"/>
                <a:cs typeface="Courier New"/>
              </a:rPr>
              <a:t>{</a:t>
            </a:r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		</a:t>
            </a:r>
            <a:endParaRPr lang="en-US" sz="2000" dirty="0" smtClean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 @Rule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	public </a:t>
            </a:r>
            <a:r>
              <a:rPr lang="en-US" sz="2000" dirty="0" err="1">
                <a:latin typeface="Courier New"/>
                <a:cs typeface="Courier New"/>
              </a:rPr>
              <a:t>TemporaryFolder</a:t>
            </a:r>
            <a:r>
              <a:rPr lang="en-US" sz="2000" dirty="0">
                <a:latin typeface="Courier New"/>
                <a:cs typeface="Courier New"/>
              </a:rPr>
              <a:t> folder = new </a:t>
            </a:r>
            <a:r>
              <a:rPr lang="en-US" sz="2000" dirty="0" err="1">
                <a:latin typeface="Courier New"/>
                <a:cs typeface="Courier New"/>
              </a:rPr>
              <a:t>TemporaryFolder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  @Test</a:t>
            </a:r>
          </a:p>
          <a:p>
            <a:r>
              <a:rPr lang="en-US" sz="2000" dirty="0">
                <a:latin typeface="Courier New"/>
                <a:cs typeface="Courier New"/>
              </a:rPr>
              <a:t>  public void </a:t>
            </a:r>
            <a:r>
              <a:rPr lang="en-US" sz="2000" dirty="0" err="1">
                <a:latin typeface="Courier New"/>
                <a:cs typeface="Courier New"/>
              </a:rPr>
              <a:t>testUsingTempFolder</a:t>
            </a:r>
            <a:r>
              <a:rPr lang="en-US" sz="2000" dirty="0">
                <a:latin typeface="Courier New"/>
                <a:cs typeface="Courier New"/>
              </a:rPr>
              <a:t>() throws </a:t>
            </a:r>
            <a:r>
              <a:rPr lang="en-US" sz="2000" dirty="0" err="1">
                <a:latin typeface="Courier New"/>
                <a:cs typeface="Courier New"/>
              </a:rPr>
              <a:t>IOException</a:t>
            </a:r>
            <a:r>
              <a:rPr lang="en-US" sz="2000" dirty="0">
                <a:latin typeface="Courier New"/>
                <a:cs typeface="Courier New"/>
              </a:rPr>
              <a:t> {</a:t>
            </a:r>
          </a:p>
          <a:p>
            <a:r>
              <a:rPr lang="en-US" sz="2000" dirty="0">
                <a:latin typeface="Courier New"/>
                <a:cs typeface="Courier New"/>
              </a:rPr>
              <a:t>    File </a:t>
            </a:r>
            <a:r>
              <a:rPr lang="en-US" sz="2000" dirty="0" err="1">
                <a:latin typeface="Courier New"/>
                <a:cs typeface="Courier New"/>
              </a:rPr>
              <a:t>createdFile</a:t>
            </a:r>
            <a:r>
              <a:rPr lang="en-US" sz="2000" dirty="0">
                <a:latin typeface="Courier New"/>
                <a:cs typeface="Courier New"/>
              </a:rPr>
              <a:t> = </a:t>
            </a:r>
            <a:r>
              <a:rPr lang="en-US" sz="2000" dirty="0" err="1">
                <a:latin typeface="Courier New"/>
                <a:cs typeface="Courier New"/>
              </a:rPr>
              <a:t>folder.newFile</a:t>
            </a:r>
            <a:r>
              <a:rPr lang="en-US" sz="2000" dirty="0">
                <a:latin typeface="Courier New"/>
                <a:cs typeface="Courier New"/>
              </a:rPr>
              <a:t>("</a:t>
            </a:r>
            <a:r>
              <a:rPr lang="en-US" sz="2000" dirty="0" err="1">
                <a:latin typeface="Courier New"/>
                <a:cs typeface="Courier New"/>
              </a:rPr>
              <a:t>myfile.txt</a:t>
            </a:r>
            <a:r>
              <a:rPr lang="en-US" sz="2000" dirty="0">
                <a:latin typeface="Courier New"/>
                <a:cs typeface="Courier New"/>
              </a:rPr>
              <a:t>");</a:t>
            </a:r>
          </a:p>
          <a:p>
            <a:r>
              <a:rPr lang="en-US" sz="2000" dirty="0">
                <a:latin typeface="Courier New"/>
                <a:cs typeface="Courier New"/>
              </a:rPr>
              <a:t>    File </a:t>
            </a:r>
            <a:r>
              <a:rPr lang="en-US" sz="2000" dirty="0" err="1">
                <a:latin typeface="Courier New"/>
                <a:cs typeface="Courier New"/>
              </a:rPr>
              <a:t>createdFolder</a:t>
            </a:r>
            <a:r>
              <a:rPr lang="en-US" sz="2000" dirty="0">
                <a:latin typeface="Courier New"/>
                <a:cs typeface="Courier New"/>
              </a:rPr>
              <a:t> = </a:t>
            </a:r>
            <a:r>
              <a:rPr lang="en-US" sz="2000" dirty="0" err="1">
                <a:latin typeface="Courier New"/>
                <a:cs typeface="Courier New"/>
              </a:rPr>
              <a:t>folder.newFolder</a:t>
            </a:r>
            <a:r>
              <a:rPr lang="en-US" sz="2000" dirty="0">
                <a:latin typeface="Courier New"/>
                <a:cs typeface="Courier New"/>
              </a:rPr>
              <a:t>("subfolder");</a:t>
            </a:r>
          </a:p>
          <a:p>
            <a:r>
              <a:rPr lang="en-US" sz="2000" dirty="0">
                <a:latin typeface="Courier New"/>
                <a:cs typeface="Courier New"/>
              </a:rPr>
              <a:t>    // ...</a:t>
            </a:r>
          </a:p>
          <a:p>
            <a:r>
              <a:rPr lang="en-US" sz="2000" dirty="0">
                <a:latin typeface="Courier New"/>
                <a:cs typeface="Courier New"/>
              </a:rPr>
              <a:t>  }</a:t>
            </a:r>
            <a:r>
              <a:rPr lang="en-US" sz="2000" dirty="0" smtClean="0">
                <a:latin typeface="Courier New"/>
                <a:cs typeface="Courier New"/>
              </a:rPr>
              <a:t>	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}</a:t>
            </a:r>
          </a:p>
          <a:p>
            <a:endParaRPr lang="en-US" sz="20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82766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of warning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 smtClean="0"/>
              <a:t>Depending on the team’s organization, tasks can be assigned in different ways</a:t>
            </a:r>
          </a:p>
          <a:p>
            <a:pPr lvl="1"/>
            <a:r>
              <a:rPr lang="en-US" sz="2000" dirty="0" smtClean="0"/>
              <a:t>Team members have different fields of specialization (e.g.: database, UI, etc.)</a:t>
            </a:r>
          </a:p>
          <a:p>
            <a:pPr lvl="2"/>
            <a:r>
              <a:rPr lang="en-US" sz="1800" dirty="0" smtClean="0"/>
              <a:t>Horizontal pieces</a:t>
            </a:r>
          </a:p>
          <a:p>
            <a:pPr lvl="1"/>
            <a:r>
              <a:rPr lang="en-US" sz="2000" dirty="0" smtClean="0"/>
              <a:t>Team members are generalists</a:t>
            </a:r>
          </a:p>
          <a:p>
            <a:pPr lvl="2"/>
            <a:r>
              <a:rPr lang="en-US" sz="1800" dirty="0" smtClean="0"/>
              <a:t>Vertical slices</a:t>
            </a:r>
          </a:p>
          <a:p>
            <a:endParaRPr lang="en-US" sz="2400" dirty="0" smtClean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DA2122"/>
              </a:clrFrom>
              <a:clrTo>
                <a:srgbClr val="DA2122">
                  <a:alpha val="0"/>
                </a:srgbClr>
              </a:clrTo>
            </a:clrChange>
          </a:blip>
          <a:srcRect t="-12648" b="-12648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6574903" y="3279837"/>
            <a:ext cx="45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UI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19226" y="3850941"/>
            <a:ext cx="1673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Business </a:t>
            </a:r>
          </a:p>
          <a:p>
            <a:r>
              <a:rPr lang="en-US" dirty="0">
                <a:solidFill>
                  <a:srgbClr val="FF6600"/>
                </a:solidFill>
              </a:rPr>
              <a:t> </a:t>
            </a:r>
            <a:r>
              <a:rPr lang="en-US" dirty="0" smtClean="0">
                <a:solidFill>
                  <a:srgbClr val="FF6600"/>
                </a:solidFill>
              </a:rPr>
              <a:t>          Logic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87034" y="4789269"/>
            <a:ext cx="1270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Database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3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built-in rules</a:t>
            </a:r>
            <a:br>
              <a:rPr lang="en-US" dirty="0" smtClean="0"/>
            </a:br>
            <a:r>
              <a:rPr lang="en-US" sz="2000" dirty="0" smtClean="0"/>
              <a:t>Test cases’ names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2603" y="1613164"/>
            <a:ext cx="907621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ourier New"/>
                <a:cs typeface="Courier New"/>
              </a:rPr>
              <a:t>public class </a:t>
            </a:r>
            <a:r>
              <a:rPr lang="en-US" sz="2000" dirty="0" err="1" smtClean="0">
                <a:latin typeface="Courier New"/>
                <a:cs typeface="Courier New"/>
              </a:rPr>
              <a:t>MyClassTest</a:t>
            </a:r>
            <a:r>
              <a:rPr lang="en-US" sz="2000" dirty="0" smtClean="0">
                <a:latin typeface="Courier New"/>
                <a:cs typeface="Courier New"/>
              </a:rPr>
              <a:t>{</a:t>
            </a:r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		</a:t>
            </a:r>
            <a:endParaRPr lang="en-US" sz="2000" dirty="0" smtClean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 @Rule</a:t>
            </a:r>
          </a:p>
          <a:p>
            <a:r>
              <a:rPr lang="en-US" sz="2000" dirty="0">
                <a:latin typeface="Courier New"/>
                <a:cs typeface="Courier New"/>
              </a:rPr>
              <a:t>  public </a:t>
            </a:r>
            <a:r>
              <a:rPr lang="en-US" sz="2000" dirty="0" err="1">
                <a:latin typeface="Courier New"/>
                <a:cs typeface="Courier New"/>
              </a:rPr>
              <a:t>TestName</a:t>
            </a:r>
            <a:r>
              <a:rPr lang="en-US" sz="2000" dirty="0">
                <a:latin typeface="Courier New"/>
                <a:cs typeface="Courier New"/>
              </a:rPr>
              <a:t> name = new </a:t>
            </a:r>
            <a:r>
              <a:rPr lang="en-US" sz="2000" dirty="0" err="1">
                <a:latin typeface="Courier New"/>
                <a:cs typeface="Courier New"/>
              </a:rPr>
              <a:t>TestName</a:t>
            </a:r>
            <a:r>
              <a:rPr lang="en-US" sz="2000" dirty="0">
                <a:latin typeface="Courier New"/>
                <a:cs typeface="Courier New"/>
              </a:rPr>
              <a:t>();</a:t>
            </a:r>
          </a:p>
          <a:p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  @Test</a:t>
            </a:r>
          </a:p>
          <a:p>
            <a:r>
              <a:rPr lang="en-US" sz="2000" dirty="0">
                <a:latin typeface="Courier New"/>
                <a:cs typeface="Courier New"/>
              </a:rPr>
              <a:t>  public void </a:t>
            </a:r>
            <a:r>
              <a:rPr lang="en-US" sz="2000" dirty="0" err="1">
                <a:latin typeface="Courier New"/>
                <a:cs typeface="Courier New"/>
              </a:rPr>
              <a:t>testA</a:t>
            </a:r>
            <a:r>
              <a:rPr lang="en-US" sz="2000" dirty="0">
                <a:latin typeface="Courier New"/>
                <a:cs typeface="Courier New"/>
              </a:rPr>
              <a:t>() {</a:t>
            </a:r>
          </a:p>
          <a:p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 dirty="0" err="1">
                <a:latin typeface="Courier New"/>
                <a:cs typeface="Courier New"/>
              </a:rPr>
              <a:t>assertEquals</a:t>
            </a:r>
            <a:r>
              <a:rPr lang="en-US" sz="2000" dirty="0">
                <a:latin typeface="Courier New"/>
                <a:cs typeface="Courier New"/>
              </a:rPr>
              <a:t>("</a:t>
            </a:r>
            <a:r>
              <a:rPr lang="en-US" sz="2000" dirty="0" err="1">
                <a:latin typeface="Courier New"/>
                <a:cs typeface="Courier New"/>
              </a:rPr>
              <a:t>testA</a:t>
            </a:r>
            <a:r>
              <a:rPr lang="en-US" sz="2000" dirty="0">
                <a:latin typeface="Courier New"/>
                <a:cs typeface="Courier New"/>
              </a:rPr>
              <a:t>", </a:t>
            </a:r>
            <a:r>
              <a:rPr lang="en-US" sz="2000" dirty="0" err="1">
                <a:latin typeface="Courier New"/>
                <a:cs typeface="Courier New"/>
              </a:rPr>
              <a:t>name.getMethodName</a:t>
            </a:r>
            <a:r>
              <a:rPr lang="en-US" sz="2000" dirty="0">
                <a:latin typeface="Courier New"/>
                <a:cs typeface="Courier New"/>
              </a:rPr>
              <a:t>());</a:t>
            </a:r>
          </a:p>
          <a:p>
            <a:r>
              <a:rPr lang="en-US" sz="2000" dirty="0">
                <a:latin typeface="Courier New"/>
                <a:cs typeface="Courier New"/>
              </a:rPr>
              <a:t>  }</a:t>
            </a:r>
          </a:p>
          <a:p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  @Test</a:t>
            </a:r>
          </a:p>
          <a:p>
            <a:r>
              <a:rPr lang="en-US" sz="2000" dirty="0">
                <a:latin typeface="Courier New"/>
                <a:cs typeface="Courier New"/>
              </a:rPr>
              <a:t>  public void </a:t>
            </a:r>
            <a:r>
              <a:rPr lang="en-US" sz="2000" dirty="0" err="1">
                <a:latin typeface="Courier New"/>
                <a:cs typeface="Courier New"/>
              </a:rPr>
              <a:t>testB</a:t>
            </a:r>
            <a:r>
              <a:rPr lang="en-US" sz="2000" dirty="0">
                <a:latin typeface="Courier New"/>
                <a:cs typeface="Courier New"/>
              </a:rPr>
              <a:t>() {</a:t>
            </a:r>
          </a:p>
          <a:p>
            <a:r>
              <a:rPr lang="en-US" sz="2000" dirty="0">
                <a:latin typeface="Courier New"/>
                <a:cs typeface="Courier New"/>
              </a:rPr>
              <a:t>    </a:t>
            </a:r>
            <a:r>
              <a:rPr lang="en-US" sz="2000" dirty="0" err="1">
                <a:latin typeface="Courier New"/>
                <a:cs typeface="Courier New"/>
              </a:rPr>
              <a:t>assertEquals</a:t>
            </a:r>
            <a:r>
              <a:rPr lang="en-US" sz="2000" dirty="0">
                <a:latin typeface="Courier New"/>
                <a:cs typeface="Courier New"/>
              </a:rPr>
              <a:t>("</a:t>
            </a:r>
            <a:r>
              <a:rPr lang="en-US" sz="2000" dirty="0" err="1">
                <a:latin typeface="Courier New"/>
                <a:cs typeface="Courier New"/>
              </a:rPr>
              <a:t>testB</a:t>
            </a:r>
            <a:r>
              <a:rPr lang="en-US" sz="2000" dirty="0">
                <a:latin typeface="Courier New"/>
                <a:cs typeface="Courier New"/>
              </a:rPr>
              <a:t>", </a:t>
            </a:r>
            <a:r>
              <a:rPr lang="en-US" sz="2000" dirty="0" err="1">
                <a:latin typeface="Courier New"/>
                <a:cs typeface="Courier New"/>
              </a:rPr>
              <a:t>name.getMethodName</a:t>
            </a:r>
            <a:r>
              <a:rPr lang="en-US" sz="2000" dirty="0">
                <a:latin typeface="Courier New"/>
                <a:cs typeface="Courier New"/>
              </a:rPr>
              <a:t>());</a:t>
            </a:r>
          </a:p>
          <a:p>
            <a:r>
              <a:rPr lang="en-US" sz="2000" dirty="0">
                <a:latin typeface="Courier New"/>
                <a:cs typeface="Courier New"/>
              </a:rPr>
              <a:t>  }</a:t>
            </a:r>
            <a:r>
              <a:rPr lang="en-US" sz="2000" dirty="0" smtClean="0">
                <a:latin typeface="Courier New"/>
                <a:cs typeface="Courier New"/>
              </a:rPr>
              <a:t>	</a:t>
            </a:r>
          </a:p>
          <a:p>
            <a:r>
              <a:rPr lang="en-US" sz="2000" dirty="0" smtClean="0">
                <a:latin typeface="Courier New"/>
                <a:cs typeface="Courier New"/>
              </a:rPr>
              <a:t>}</a:t>
            </a:r>
          </a:p>
          <a:p>
            <a:endParaRPr lang="en-US" sz="20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80639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built-in rules</a:t>
            </a:r>
            <a:br>
              <a:rPr lang="en-US" dirty="0" smtClean="0"/>
            </a:br>
            <a:r>
              <a:rPr lang="en-US" sz="2000" dirty="0" smtClean="0"/>
              <a:t>Expected exception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7921" y="1110679"/>
            <a:ext cx="9076214" cy="5755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public class </a:t>
            </a:r>
            <a:r>
              <a:rPr lang="en-US" sz="1600" dirty="0" err="1" smtClean="0">
                <a:latin typeface="Courier New"/>
                <a:cs typeface="Courier New"/>
              </a:rPr>
              <a:t>MyClassTest</a:t>
            </a:r>
            <a:r>
              <a:rPr lang="en-US" sz="1600" dirty="0" smtClean="0">
                <a:latin typeface="Courier New"/>
                <a:cs typeface="Courier New"/>
              </a:rPr>
              <a:t>{</a:t>
            </a:r>
            <a:endParaRPr lang="en-US" sz="1600" dirty="0">
              <a:latin typeface="Courier New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		</a:t>
            </a:r>
            <a:endParaRPr lang="en-US" sz="1600" dirty="0" smtClean="0">
              <a:latin typeface="Courier New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 @Rule</a:t>
            </a:r>
          </a:p>
          <a:p>
            <a:r>
              <a:rPr lang="en-US" sz="1600" dirty="0">
                <a:latin typeface="Courier New"/>
                <a:cs typeface="Courier New"/>
              </a:rPr>
              <a:t>  public </a:t>
            </a:r>
            <a:r>
              <a:rPr lang="en-US" sz="1600" dirty="0" err="1">
                <a:latin typeface="Courier New"/>
                <a:cs typeface="Courier New"/>
              </a:rPr>
              <a:t>ExpectedException</a:t>
            </a:r>
            <a:r>
              <a:rPr lang="en-US" sz="1600" dirty="0">
                <a:latin typeface="Courier New"/>
                <a:cs typeface="Courier New"/>
              </a:rPr>
              <a:t> thrown= </a:t>
            </a:r>
            <a:r>
              <a:rPr lang="en-US" sz="1600" dirty="0" err="1">
                <a:latin typeface="Courier New"/>
                <a:cs typeface="Courier New"/>
              </a:rPr>
              <a:t>ExpectedException.none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endParaRPr lang="en-US" sz="1600" dirty="0">
              <a:latin typeface="Courier New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  @Test</a:t>
            </a:r>
          </a:p>
          <a:p>
            <a:r>
              <a:rPr lang="en-US" sz="1600" dirty="0">
                <a:latin typeface="Courier New"/>
                <a:cs typeface="Courier New"/>
              </a:rPr>
              <a:t>  public void </a:t>
            </a:r>
            <a:r>
              <a:rPr lang="en-US" sz="1600" dirty="0" err="1">
                <a:latin typeface="Courier New"/>
                <a:cs typeface="Courier New"/>
              </a:rPr>
              <a:t>throwsNothing</a:t>
            </a:r>
            <a:r>
              <a:rPr lang="en-US" sz="1600" dirty="0">
                <a:latin typeface="Courier New"/>
                <a:cs typeface="Courier New"/>
              </a:rPr>
              <a:t>() </a:t>
            </a:r>
            <a:r>
              <a:rPr lang="en-US" sz="1600" dirty="0" smtClean="0">
                <a:latin typeface="Courier New"/>
                <a:cs typeface="Courier New"/>
              </a:rPr>
              <a:t>{</a:t>
            </a:r>
            <a:endParaRPr lang="en-US" sz="1600" dirty="0">
              <a:latin typeface="Courier New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  }</a:t>
            </a:r>
          </a:p>
          <a:p>
            <a:endParaRPr lang="en-US" sz="1600" dirty="0">
              <a:latin typeface="Courier New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  @Test</a:t>
            </a:r>
          </a:p>
          <a:p>
            <a:r>
              <a:rPr lang="en-US" sz="1600" dirty="0">
                <a:latin typeface="Courier New"/>
                <a:cs typeface="Courier New"/>
              </a:rPr>
              <a:t>  public void </a:t>
            </a:r>
            <a:r>
              <a:rPr lang="en-US" sz="1600" dirty="0" err="1">
                <a:latin typeface="Courier New"/>
                <a:cs typeface="Courier New"/>
              </a:rPr>
              <a:t>throwsNullPointerException</a:t>
            </a:r>
            <a:r>
              <a:rPr lang="en-US" sz="1600" dirty="0">
                <a:latin typeface="Courier New"/>
                <a:cs typeface="Courier New"/>
              </a:rPr>
              <a:t>() {</a:t>
            </a:r>
          </a:p>
          <a:p>
            <a:r>
              <a:rPr lang="en-US" sz="1600" dirty="0">
                <a:latin typeface="Courier New"/>
                <a:cs typeface="Courier New"/>
              </a:rPr>
              <a:t>    </a:t>
            </a:r>
            <a:r>
              <a:rPr lang="en-US" sz="1600" dirty="0" err="1">
                <a:latin typeface="Courier New"/>
                <a:cs typeface="Courier New"/>
              </a:rPr>
              <a:t>thrown.expect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NullPointerException.class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  <a:p>
            <a:r>
              <a:rPr lang="en-US" sz="1600" dirty="0">
                <a:latin typeface="Courier New"/>
                <a:cs typeface="Courier New"/>
              </a:rPr>
              <a:t>    throw new </a:t>
            </a:r>
            <a:r>
              <a:rPr lang="en-US" sz="1600" dirty="0" err="1">
                <a:latin typeface="Courier New"/>
                <a:cs typeface="Courier New"/>
              </a:rPr>
              <a:t>NullPointerException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r>
              <a:rPr lang="en-US" sz="1600" dirty="0">
                <a:latin typeface="Courier New"/>
                <a:cs typeface="Courier New"/>
              </a:rPr>
              <a:t>  }</a:t>
            </a:r>
          </a:p>
          <a:p>
            <a:endParaRPr lang="en-US" sz="1600" dirty="0">
              <a:latin typeface="Courier New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  @Test</a:t>
            </a:r>
          </a:p>
          <a:p>
            <a:r>
              <a:rPr lang="en-US" sz="1600" dirty="0">
                <a:latin typeface="Courier New"/>
                <a:cs typeface="Courier New"/>
              </a:rPr>
              <a:t>  public void </a:t>
            </a:r>
            <a:r>
              <a:rPr lang="en-US" sz="1600" dirty="0" err="1">
                <a:latin typeface="Courier New"/>
                <a:cs typeface="Courier New"/>
              </a:rPr>
              <a:t>throwsNullPointerExceptionWithMessage</a:t>
            </a:r>
            <a:r>
              <a:rPr lang="en-US" sz="1600" dirty="0">
                <a:latin typeface="Courier New"/>
                <a:cs typeface="Courier New"/>
              </a:rPr>
              <a:t>() {</a:t>
            </a:r>
          </a:p>
          <a:p>
            <a:r>
              <a:rPr lang="en-US" sz="1600" dirty="0">
                <a:latin typeface="Courier New"/>
                <a:cs typeface="Courier New"/>
              </a:rPr>
              <a:t>    </a:t>
            </a:r>
            <a:r>
              <a:rPr lang="en-US" sz="1600" dirty="0" err="1">
                <a:latin typeface="Courier New"/>
                <a:cs typeface="Courier New"/>
              </a:rPr>
              <a:t>thrown.expect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NullPointerException.class</a:t>
            </a:r>
            <a:r>
              <a:rPr lang="en-US" sz="1600" dirty="0">
                <a:latin typeface="Courier New"/>
                <a:cs typeface="Courier New"/>
              </a:rPr>
              <a:t>);</a:t>
            </a:r>
          </a:p>
          <a:p>
            <a:r>
              <a:rPr lang="en-US" sz="1600" dirty="0">
                <a:latin typeface="Courier New"/>
                <a:cs typeface="Courier New"/>
              </a:rPr>
              <a:t>    </a:t>
            </a:r>
            <a:r>
              <a:rPr lang="en-US" sz="1600" dirty="0" err="1">
                <a:latin typeface="Courier New"/>
                <a:cs typeface="Courier New"/>
              </a:rPr>
              <a:t>thrown.expectMessage</a:t>
            </a:r>
            <a:r>
              <a:rPr lang="en-US" sz="1600" dirty="0">
                <a:latin typeface="Courier New"/>
                <a:cs typeface="Courier New"/>
              </a:rPr>
              <a:t>("happened?")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	throw </a:t>
            </a:r>
            <a:r>
              <a:rPr lang="en-US" sz="1600" dirty="0">
                <a:latin typeface="Courier New"/>
                <a:cs typeface="Courier New"/>
              </a:rPr>
              <a:t>new </a:t>
            </a:r>
            <a:r>
              <a:rPr lang="en-US" sz="1600" dirty="0" err="1">
                <a:latin typeface="Courier New"/>
                <a:cs typeface="Courier New"/>
              </a:rPr>
              <a:t>NullPointerException</a:t>
            </a:r>
            <a:r>
              <a:rPr lang="en-US" sz="1600" dirty="0">
                <a:latin typeface="Courier New"/>
                <a:cs typeface="Courier New"/>
              </a:rPr>
              <a:t>("What happened?");</a:t>
            </a:r>
          </a:p>
          <a:p>
            <a:r>
              <a:rPr lang="en-US" sz="1600" dirty="0">
                <a:latin typeface="Courier New"/>
                <a:cs typeface="Courier New"/>
              </a:rPr>
              <a:t>  }</a:t>
            </a:r>
            <a:r>
              <a:rPr lang="en-US" sz="1600" dirty="0" smtClean="0">
                <a:latin typeface="Courier New"/>
                <a:cs typeface="Courier New"/>
              </a:rPr>
              <a:t>	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}</a:t>
            </a:r>
          </a:p>
          <a:p>
            <a:endParaRPr lang="en-US" sz="16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7675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built-in rules</a:t>
            </a:r>
            <a:br>
              <a:rPr lang="en-US" dirty="0" smtClean="0"/>
            </a:br>
            <a:r>
              <a:rPr lang="en-US" sz="2000" dirty="0" smtClean="0"/>
              <a:t>Others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5520" y="2982145"/>
            <a:ext cx="86587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junit</a:t>
            </a:r>
            <a:r>
              <a:rPr lang="en-US" sz="2800" dirty="0"/>
              <a:t>-team/</a:t>
            </a:r>
            <a:r>
              <a:rPr lang="en-US" sz="2800" dirty="0" err="1"/>
              <a:t>junit</a:t>
            </a:r>
            <a:r>
              <a:rPr lang="en-US" sz="2800" dirty="0"/>
              <a:t>/wiki/Rules</a:t>
            </a:r>
          </a:p>
        </p:txBody>
      </p:sp>
    </p:spTree>
    <p:extLst>
      <p:ext uri="{BB962C8B-B14F-4D97-AF65-F5344CB8AC3E}">
        <p14:creationId xmlns:p14="http://schemas.microsoft.com/office/powerpoint/2010/main" val="1234652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of caution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several rules are active, execution order is not guaranteed</a:t>
            </a:r>
          </a:p>
          <a:p>
            <a:pPr lvl="1"/>
            <a:r>
              <a:rPr lang="en-US" dirty="0" smtClean="0"/>
              <a:t>As with test methods; usually works, but not </a:t>
            </a:r>
            <a:r>
              <a:rPr lang="en-US" i="1" dirty="0" smtClean="0"/>
              <a:t>always</a:t>
            </a:r>
          </a:p>
          <a:p>
            <a:pPr lvl="1"/>
            <a:r>
              <a:rPr lang="en-US" dirty="0" smtClean="0"/>
              <a:t>Being </a:t>
            </a:r>
            <a:r>
              <a:rPr lang="en-US" i="1" dirty="0" smtClean="0"/>
              <a:t>rules</a:t>
            </a:r>
            <a:r>
              <a:rPr lang="en-US" dirty="0" smtClean="0"/>
              <a:t>, that could be assumed either</a:t>
            </a:r>
          </a:p>
          <a:p>
            <a:r>
              <a:rPr lang="en-US" dirty="0" smtClean="0"/>
              <a:t>There is a method to specify execution order</a:t>
            </a:r>
          </a:p>
          <a:p>
            <a:pPr lvl="1"/>
            <a:r>
              <a:rPr lang="en-US" dirty="0" smtClean="0"/>
              <a:t>Class </a:t>
            </a:r>
            <a:r>
              <a:rPr lang="en-US" dirty="0" err="1" smtClean="0">
                <a:latin typeface="Courier New"/>
                <a:cs typeface="Courier New"/>
              </a:rPr>
              <a:t>RuleChain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9247177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 err="1" smtClean="0">
                <a:latin typeface="Courier New"/>
                <a:cs typeface="Courier New"/>
              </a:rPr>
              <a:t>RuleChain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3991" y="1767643"/>
            <a:ext cx="892000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/>
                <a:cs typeface="Courier New"/>
              </a:rPr>
              <a:t>public static class </a:t>
            </a:r>
            <a:r>
              <a:rPr lang="en-US" sz="1600" dirty="0" err="1">
                <a:latin typeface="Courier New"/>
                <a:cs typeface="Courier New"/>
              </a:rPr>
              <a:t>UseRuleChain</a:t>
            </a:r>
            <a:r>
              <a:rPr lang="en-US" sz="1600" dirty="0">
                <a:latin typeface="Courier New"/>
                <a:cs typeface="Courier New"/>
              </a:rPr>
              <a:t> {</a:t>
            </a:r>
          </a:p>
          <a:p>
            <a:r>
              <a:rPr lang="en-US" sz="1600" dirty="0">
                <a:latin typeface="Courier New"/>
                <a:cs typeface="Courier New"/>
              </a:rPr>
              <a:t>        @Rule</a:t>
            </a:r>
          </a:p>
          <a:p>
            <a:r>
              <a:rPr lang="en-US" sz="1600" dirty="0">
                <a:latin typeface="Courier New"/>
                <a:cs typeface="Courier New"/>
              </a:rPr>
              <a:t>        public </a:t>
            </a:r>
            <a:r>
              <a:rPr lang="en-US" sz="1600" dirty="0" err="1">
                <a:latin typeface="Courier New"/>
                <a:cs typeface="Courier New"/>
              </a:rPr>
              <a:t>RuleChain</a:t>
            </a:r>
            <a:r>
              <a:rPr lang="en-US" sz="1600" dirty="0">
                <a:latin typeface="Courier New"/>
                <a:cs typeface="Courier New"/>
              </a:rPr>
              <a:t> chain= </a:t>
            </a:r>
            <a:r>
              <a:rPr lang="en-US" sz="1600" dirty="0" err="1">
                <a:latin typeface="Courier New"/>
                <a:cs typeface="Courier New"/>
              </a:rPr>
              <a:t>RuleChain</a:t>
            </a:r>
            <a:endParaRPr lang="en-US" sz="1600" dirty="0">
              <a:latin typeface="Courier New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                               </a:t>
            </a:r>
            <a:r>
              <a:rPr lang="en-US" sz="1600" dirty="0" smtClean="0">
                <a:latin typeface="Courier New"/>
                <a:cs typeface="Courier New"/>
              </a:rPr>
              <a:t> .</a:t>
            </a:r>
            <a:r>
              <a:rPr lang="en-US" sz="1600" dirty="0" err="1">
                <a:latin typeface="Courier New"/>
                <a:cs typeface="Courier New"/>
              </a:rPr>
              <a:t>outerRule</a:t>
            </a:r>
            <a:r>
              <a:rPr lang="en-US" sz="1600" dirty="0">
                <a:latin typeface="Courier New"/>
                <a:cs typeface="Courier New"/>
              </a:rPr>
              <a:t>(new </a:t>
            </a:r>
            <a:r>
              <a:rPr lang="en-US" sz="1600" dirty="0" smtClean="0">
                <a:latin typeface="Courier New"/>
                <a:cs typeface="Courier New"/>
              </a:rPr>
              <a:t>MyRule1())</a:t>
            </a:r>
            <a:endParaRPr lang="en-US" sz="1600" dirty="0">
              <a:latin typeface="Courier New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                               </a:t>
            </a:r>
            <a:r>
              <a:rPr lang="en-US" sz="1600" dirty="0" smtClean="0">
                <a:latin typeface="Courier New"/>
                <a:cs typeface="Courier New"/>
              </a:rPr>
              <a:t> .</a:t>
            </a:r>
            <a:r>
              <a:rPr lang="en-US" sz="1600" dirty="0">
                <a:latin typeface="Courier New"/>
                <a:cs typeface="Courier New"/>
              </a:rPr>
              <a:t>around(new </a:t>
            </a:r>
            <a:r>
              <a:rPr lang="en-US" sz="1600" dirty="0" smtClean="0">
                <a:latin typeface="Courier New"/>
                <a:cs typeface="Courier New"/>
              </a:rPr>
              <a:t>MyRule2())</a:t>
            </a:r>
          </a:p>
          <a:p>
            <a:r>
              <a:rPr lang="en-US" sz="1600" dirty="0">
                <a:latin typeface="Courier New"/>
                <a:cs typeface="Courier New"/>
              </a:rPr>
              <a:t>	</a:t>
            </a:r>
            <a:r>
              <a:rPr lang="en-US" sz="1600" dirty="0" smtClean="0">
                <a:latin typeface="Courier New"/>
                <a:cs typeface="Courier New"/>
              </a:rPr>
              <a:t>							  .</a:t>
            </a:r>
            <a:r>
              <a:rPr lang="en-US" sz="1600" dirty="0">
                <a:latin typeface="Courier New"/>
                <a:cs typeface="Courier New"/>
              </a:rPr>
              <a:t>around(new </a:t>
            </a:r>
            <a:r>
              <a:rPr lang="en-US" sz="1600" dirty="0" smtClean="0">
                <a:latin typeface="Courier New"/>
                <a:cs typeface="Courier New"/>
              </a:rPr>
              <a:t>…)</a:t>
            </a:r>
            <a:r>
              <a:rPr lang="en-US" sz="1600" dirty="0">
                <a:latin typeface="Courier New"/>
                <a:cs typeface="Courier New"/>
              </a:rPr>
              <a:t>;</a:t>
            </a:r>
          </a:p>
          <a:p>
            <a:endParaRPr lang="en-US" sz="1600" dirty="0">
              <a:latin typeface="Courier New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        @Test</a:t>
            </a:r>
          </a:p>
          <a:p>
            <a:r>
              <a:rPr lang="en-US" sz="1600" dirty="0">
                <a:latin typeface="Courier New"/>
                <a:cs typeface="Courier New"/>
              </a:rPr>
              <a:t>        public void example() {</a:t>
            </a:r>
          </a:p>
          <a:p>
            <a:r>
              <a:rPr lang="nb-NO" sz="1600" dirty="0">
                <a:latin typeface="Courier New"/>
                <a:cs typeface="Courier New"/>
              </a:rPr>
              <a:t>                </a:t>
            </a:r>
            <a:r>
              <a:rPr lang="nb-NO" sz="1600" dirty="0" err="1">
                <a:latin typeface="Courier New"/>
                <a:cs typeface="Courier New"/>
              </a:rPr>
              <a:t>assertTrue</a:t>
            </a:r>
            <a:r>
              <a:rPr lang="nb-NO" sz="1600" dirty="0">
                <a:latin typeface="Courier New"/>
                <a:cs typeface="Courier New"/>
              </a:rPr>
              <a:t>(true);</a:t>
            </a:r>
          </a:p>
          <a:p>
            <a:r>
              <a:rPr lang="nb-NO" sz="1600" dirty="0">
                <a:latin typeface="Courier New"/>
                <a:cs typeface="Courier New"/>
              </a:rPr>
              <a:t>     }</a:t>
            </a:r>
          </a:p>
          <a:p>
            <a:r>
              <a:rPr lang="nb-NO" sz="1600" dirty="0">
                <a:latin typeface="Courier New"/>
                <a:cs typeface="Courier New"/>
              </a:rPr>
              <a:t> }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78829" y="4771930"/>
            <a:ext cx="2051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cs typeface="Courier New"/>
              </a:rPr>
              <a:t>Those rules have to be defined in advance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H="1" flipV="1">
            <a:off x="6431540" y="3215374"/>
            <a:ext cx="1172980" cy="155655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97587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Solo exercise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 err="1" smtClean="0"/>
              <a:t>MusicPhone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6400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assume that you are generalist</a:t>
            </a:r>
          </a:p>
          <a:p>
            <a:r>
              <a:rPr lang="en-US" dirty="0" smtClean="0"/>
              <a:t>Suppose you have been assigned a vertical slice</a:t>
            </a:r>
          </a:p>
          <a:p>
            <a:pPr marL="0" indent="0" algn="ctr">
              <a:buNone/>
            </a:pPr>
            <a:r>
              <a:rPr lang="en-US" sz="4400" dirty="0" smtClean="0"/>
              <a:t>How would you proceed?</a:t>
            </a:r>
          </a:p>
          <a:p>
            <a:pPr marL="0" indent="0" algn="ctr">
              <a:buNone/>
            </a:pPr>
            <a:r>
              <a:rPr lang="en-US" sz="2400" i="1" dirty="0" smtClean="0"/>
              <a:t>(discussion)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141901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assume that you are generalist</a:t>
            </a:r>
          </a:p>
          <a:p>
            <a:r>
              <a:rPr lang="en-US" dirty="0"/>
              <a:t>Suppose you have been assigned a vertical slice</a:t>
            </a:r>
          </a:p>
          <a:p>
            <a:pPr marL="0" indent="0" algn="ctr">
              <a:buNone/>
            </a:pPr>
            <a:r>
              <a:rPr lang="en-US" sz="4400" dirty="0" smtClean="0"/>
              <a:t>Is it possible to slice further?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077269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assume that you are generalist</a:t>
            </a:r>
          </a:p>
          <a:p>
            <a:r>
              <a:rPr lang="en-US" dirty="0"/>
              <a:t>Suppose you have been assigned a vertical slice</a:t>
            </a:r>
          </a:p>
          <a:p>
            <a:pPr marL="0" indent="0" algn="ctr">
              <a:buNone/>
            </a:pPr>
            <a:r>
              <a:rPr lang="en-US" sz="4400" dirty="0" smtClean="0"/>
              <a:t>Is it possible to slice further?</a:t>
            </a:r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569" y="4510777"/>
            <a:ext cx="6705600" cy="132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35367" y="5894361"/>
            <a:ext cx="32384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From: Elephant Carpaccio facilitation guide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925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Stories can be split to trivial levels of complexity</a:t>
            </a:r>
          </a:p>
          <a:p>
            <a:pPr lvl="1"/>
            <a:r>
              <a:rPr lang="en-US" dirty="0" smtClean="0"/>
              <a:t>Less up-front design, refactoring</a:t>
            </a:r>
          </a:p>
          <a:p>
            <a:pPr lvl="1"/>
            <a:r>
              <a:rPr lang="en-US" dirty="0" smtClean="0"/>
              <a:t>Faster delivery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121" y="3314314"/>
            <a:ext cx="5389240" cy="30350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85996" y="5965195"/>
            <a:ext cx="32384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From: Elephant Carpaccio facilitation guide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75541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(but illustrative)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</a:t>
            </a:r>
          </a:p>
          <a:p>
            <a:pPr marL="400050" lvl="1" indent="0">
              <a:buNone/>
            </a:pPr>
            <a:r>
              <a:rPr lang="en-US" dirty="0" smtClean="0"/>
              <a:t>Develop a procedure to calculate a Fibonacci number </a:t>
            </a:r>
            <a:r>
              <a:rPr lang="en-US" i="1" dirty="0" smtClean="0"/>
              <a:t>n</a:t>
            </a:r>
          </a:p>
          <a:p>
            <a:pPr marL="0" indent="0">
              <a:buNone/>
            </a:pPr>
            <a:endParaRPr lang="en-US" dirty="0"/>
          </a:p>
          <a:p>
            <a:pPr marL="400050" lvl="1" indent="0">
              <a:buNone/>
            </a:pP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being:</a:t>
            </a:r>
            <a:endParaRPr lang="en-US" dirty="0"/>
          </a:p>
        </p:txBody>
      </p:sp>
      <p:pic>
        <p:nvPicPr>
          <p:cNvPr id="4" name="Picture 3" descr="Screen Shot 2014-04-01 at 16.15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94" y="2684260"/>
            <a:ext cx="3784600" cy="1079500"/>
          </a:xfrm>
          <a:prstGeom prst="rect">
            <a:avLst/>
          </a:prstGeom>
        </p:spPr>
      </p:pic>
      <p:pic>
        <p:nvPicPr>
          <p:cNvPr id="5" name="Picture 4" descr="Screen Shot 2014-04-01 at 16.15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94" y="4157327"/>
            <a:ext cx="1524000" cy="109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38518" y="5565641"/>
            <a:ext cx="2720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Thanks: </a:t>
            </a:r>
            <a:r>
              <a:rPr lang="en-US" sz="1100" dirty="0" err="1" smtClean="0"/>
              <a:t>Timo</a:t>
            </a:r>
            <a:r>
              <a:rPr lang="en-US" sz="1100" dirty="0" smtClean="0"/>
              <a:t> </a:t>
            </a:r>
            <a:r>
              <a:rPr lang="en-US" sz="1100" dirty="0" err="1" smtClean="0"/>
              <a:t>Räty</a:t>
            </a:r>
            <a:r>
              <a:rPr lang="en-US" sz="1100" dirty="0" smtClean="0"/>
              <a:t>, </a:t>
            </a:r>
            <a:r>
              <a:rPr lang="en-US" sz="1100" dirty="0" err="1" smtClean="0"/>
              <a:t>Elektrobit</a:t>
            </a:r>
            <a:r>
              <a:rPr lang="en-US" sz="1100" dirty="0" smtClean="0"/>
              <a:t>, Oulu</a:t>
            </a:r>
          </a:p>
          <a:p>
            <a:r>
              <a:rPr lang="en-US" sz="1100" dirty="0" smtClean="0"/>
              <a:t>Before:  Kent Beck</a:t>
            </a:r>
          </a:p>
        </p:txBody>
      </p:sp>
    </p:spTree>
    <p:extLst>
      <p:ext uri="{BB962C8B-B14F-4D97-AF65-F5344CB8AC3E}">
        <p14:creationId xmlns:p14="http://schemas.microsoft.com/office/powerpoint/2010/main" val="221585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 (thin) user stories here?</a:t>
            </a:r>
          </a:p>
        </p:txBody>
      </p:sp>
    </p:spTree>
    <p:extLst>
      <p:ext uri="{BB962C8B-B14F-4D97-AF65-F5344CB8AC3E}">
        <p14:creationId xmlns:p14="http://schemas.microsoft.com/office/powerpoint/2010/main" val="128080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What are the (thin) user stories here?</a:t>
            </a:r>
          </a:p>
          <a:p>
            <a:r>
              <a:rPr lang="en-US" dirty="0" smtClean="0"/>
              <a:t>Do f(0), f(1), f(n) fit the concept of a (thin) user story?</a:t>
            </a:r>
          </a:p>
        </p:txBody>
      </p:sp>
    </p:spTree>
    <p:extLst>
      <p:ext uri="{BB962C8B-B14F-4D97-AF65-F5344CB8AC3E}">
        <p14:creationId xmlns:p14="http://schemas.microsoft.com/office/powerpoint/2010/main" val="102547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36" y="3104054"/>
            <a:ext cx="1727200" cy="264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472" y="3091354"/>
            <a:ext cx="1752600" cy="2654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61" y="107089"/>
            <a:ext cx="1752600" cy="264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7736" y="9065"/>
            <a:ext cx="1841500" cy="264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690" y="3091354"/>
            <a:ext cx="1790700" cy="2641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4131" y="5589180"/>
            <a:ext cx="237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Natalia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Juristo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UPMadrid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&amp; OULU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0866" y="2650665"/>
            <a:ext cx="237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Ayse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Tosum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OULU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45215" y="2552641"/>
            <a:ext cx="237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Burak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Turham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OULU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42499" y="5589180"/>
            <a:ext cx="237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Davide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Fucci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OULU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7051" y="5595186"/>
            <a:ext cx="237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Oscar Dieste</a:t>
            </a:r>
          </a:p>
          <a:p>
            <a:pPr algn="ctr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UPMadrid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8757" y="3063401"/>
            <a:ext cx="4512558" cy="338153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765487" y="5587988"/>
            <a:ext cx="237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Hakan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Erdogmus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CMU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1661" y="-10810"/>
            <a:ext cx="4402550" cy="3329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77051" y="2542683"/>
            <a:ext cx="237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Markku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Oivo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OULU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6612" y="-150378"/>
            <a:ext cx="5235198" cy="368143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765487" y="2544339"/>
            <a:ext cx="237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Sira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Vegas</a:t>
            </a:r>
          </a:p>
          <a:p>
            <a:pPr algn="ctr"/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UPMadrid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23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9D9D9"/>
                </a:solidFill>
              </a:rPr>
              <a:t>What are the (thinner) user stories here?</a:t>
            </a:r>
          </a:p>
          <a:p>
            <a:r>
              <a:rPr lang="en-US" dirty="0" smtClean="0"/>
              <a:t>Do f(0), f(1), f(n) fit the concept of a (thin) user story?</a:t>
            </a:r>
          </a:p>
          <a:p>
            <a:pPr lvl="1"/>
            <a:r>
              <a:rPr lang="en-US" dirty="0" smtClean="0"/>
              <a:t>Depends on what we understand by </a:t>
            </a:r>
            <a:r>
              <a:rPr lang="en-US" i="1" dirty="0" smtClean="0"/>
              <a:t>business value</a:t>
            </a:r>
          </a:p>
          <a:p>
            <a:pPr lvl="1"/>
            <a:r>
              <a:rPr lang="en-US" dirty="0" smtClean="0"/>
              <a:t>Taken liberally</a:t>
            </a:r>
          </a:p>
          <a:p>
            <a:pPr lvl="1"/>
            <a:r>
              <a:rPr lang="en-US" dirty="0"/>
              <a:t>Let’s call them </a:t>
            </a:r>
            <a:r>
              <a:rPr lang="en-US" b="1" dirty="0">
                <a:solidFill>
                  <a:srgbClr val="00CC99"/>
                </a:solidFill>
              </a:rPr>
              <a:t>slices</a:t>
            </a:r>
            <a:r>
              <a:rPr lang="en-US" dirty="0"/>
              <a:t>, to avoid </a:t>
            </a:r>
            <a:r>
              <a:rPr lang="en-US" dirty="0" smtClean="0"/>
              <a:t>confusion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37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(but illustrative)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00050" lvl="1" indent="0">
              <a:buNone/>
            </a:pPr>
            <a:endParaRPr lang="en-US" dirty="0" smtClean="0"/>
          </a:p>
          <a:p>
            <a:pPr marL="400050" lvl="1" indent="0">
              <a:buNone/>
            </a:pPr>
            <a:endParaRPr lang="en-US" dirty="0" smtClean="0"/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endParaRPr lang="en-US" dirty="0" smtClean="0"/>
          </a:p>
          <a:p>
            <a:pPr marL="400050" lvl="1" indent="0">
              <a:buNone/>
            </a:pPr>
            <a:endParaRPr lang="en-US" dirty="0"/>
          </a:p>
          <a:p>
            <a:r>
              <a:rPr lang="en-US" dirty="0" smtClean="0"/>
              <a:t>Slices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Calculate f(0)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Calculate f(1)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Calculate f(n)</a:t>
            </a:r>
            <a:r>
              <a:rPr lang="en-US" dirty="0" smtClean="0">
                <a:solidFill>
                  <a:srgbClr val="D9D9D9"/>
                </a:solidFill>
              </a:rPr>
              <a:t> </a:t>
            </a:r>
            <a:r>
              <a:rPr lang="en-US" dirty="0">
                <a:solidFill>
                  <a:srgbClr val="D9D9D9"/>
                </a:solidFill>
              </a:rPr>
              <a:t>		</a:t>
            </a:r>
            <a:r>
              <a:rPr lang="en-US" dirty="0" smtClean="0"/>
              <a:t> </a:t>
            </a:r>
            <a:r>
              <a:rPr lang="en-US" i="1" dirty="0" smtClean="0"/>
              <a:t>(recursive)</a:t>
            </a:r>
            <a:endParaRPr lang="en-US" i="1" dirty="0"/>
          </a:p>
        </p:txBody>
      </p:sp>
      <p:pic>
        <p:nvPicPr>
          <p:cNvPr id="4" name="Picture 3" descr="Screen Shot 2014-04-01 at 16.15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40" y="1510572"/>
            <a:ext cx="3784600" cy="1079500"/>
          </a:xfrm>
          <a:prstGeom prst="rect">
            <a:avLst/>
          </a:prstGeom>
        </p:spPr>
      </p:pic>
      <p:pic>
        <p:nvPicPr>
          <p:cNvPr id="5" name="Picture 4" descr="Screen Shot 2014-04-01 at 16.15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70" y="2296975"/>
            <a:ext cx="1524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33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24525" y="2049323"/>
            <a:ext cx="77336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/>
                <a:cs typeface="Courier New"/>
              </a:rPr>
              <a:t>	/**</a:t>
            </a:r>
          </a:p>
          <a:p>
            <a:r>
              <a:rPr lang="en-US" sz="1600" dirty="0">
                <a:latin typeface="Courier New"/>
                <a:cs typeface="Courier New"/>
              </a:rPr>
              <a:t>	 * Function that calculates Fibonacci's number (recursive)</a:t>
            </a:r>
          </a:p>
          <a:p>
            <a:r>
              <a:rPr lang="pt-BR" sz="1600" dirty="0">
                <a:latin typeface="Courier New"/>
                <a:cs typeface="Courier New"/>
              </a:rPr>
              <a:t>	 * @param </a:t>
            </a:r>
            <a:r>
              <a:rPr lang="pt-BR" sz="1600" dirty="0" err="1">
                <a:latin typeface="Courier New"/>
                <a:cs typeface="Courier New"/>
              </a:rPr>
              <a:t>n</a:t>
            </a:r>
            <a:endParaRPr lang="pt-BR" sz="1600" dirty="0">
              <a:latin typeface="Courier New"/>
              <a:cs typeface="Courier New"/>
            </a:endParaRPr>
          </a:p>
          <a:p>
            <a:r>
              <a:rPr lang="pt-BR" sz="1600" dirty="0">
                <a:latin typeface="Courier New"/>
                <a:cs typeface="Courier New"/>
              </a:rPr>
              <a:t>	 * @</a:t>
            </a:r>
            <a:r>
              <a:rPr lang="pt-BR" sz="1600" dirty="0" err="1">
                <a:latin typeface="Courier New"/>
                <a:cs typeface="Courier New"/>
              </a:rPr>
              <a:t>return</a:t>
            </a:r>
            <a:r>
              <a:rPr lang="pt-BR" sz="1600" dirty="0">
                <a:latin typeface="Courier New"/>
                <a:cs typeface="Courier New"/>
              </a:rPr>
              <a:t>		</a:t>
            </a:r>
            <a:r>
              <a:rPr lang="pt-BR" sz="1600" dirty="0" err="1">
                <a:latin typeface="Courier New"/>
                <a:cs typeface="Courier New"/>
              </a:rPr>
              <a:t>Fibonacci's</a:t>
            </a:r>
            <a:r>
              <a:rPr lang="pt-BR" sz="1600" dirty="0">
                <a:latin typeface="Courier New"/>
                <a:cs typeface="Courier New"/>
              </a:rPr>
              <a:t> </a:t>
            </a:r>
            <a:r>
              <a:rPr lang="pt-BR" sz="1600" dirty="0" err="1">
                <a:latin typeface="Courier New"/>
                <a:cs typeface="Courier New"/>
              </a:rPr>
              <a:t>number</a:t>
            </a:r>
            <a:endParaRPr lang="pt-BR" sz="1600" dirty="0">
              <a:latin typeface="Courier New"/>
              <a:cs typeface="Courier New"/>
            </a:endParaRPr>
          </a:p>
          <a:p>
            <a:r>
              <a:rPr lang="pt-BR" sz="1600" dirty="0">
                <a:latin typeface="Courier New"/>
                <a:cs typeface="Courier New"/>
              </a:rPr>
              <a:t>	 */</a:t>
            </a:r>
          </a:p>
          <a:p>
            <a:r>
              <a:rPr lang="pt-BR" sz="1600" dirty="0">
                <a:latin typeface="Courier New"/>
                <a:cs typeface="Courier New"/>
              </a:rPr>
              <a:t>	</a:t>
            </a:r>
            <a:r>
              <a:rPr lang="en-US" sz="1600" dirty="0" smtClean="0">
                <a:latin typeface="Courier New"/>
                <a:cs typeface="Courier New"/>
              </a:rPr>
              <a:t>public static long calculate(</a:t>
            </a:r>
            <a:r>
              <a:rPr lang="en-US" sz="1600" dirty="0" err="1" smtClean="0">
                <a:latin typeface="Courier New"/>
                <a:cs typeface="Courier New"/>
              </a:rPr>
              <a:t>int</a:t>
            </a:r>
            <a:r>
              <a:rPr lang="en-US" sz="1600" dirty="0" smtClean="0">
                <a:latin typeface="Courier New"/>
                <a:cs typeface="Courier New"/>
              </a:rPr>
              <a:t> n) {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		if (n == 0)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			return 0;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		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		if (n == 1)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			return 1;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					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		return(calculate(n-1) + calculate(n-2));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	}</a:t>
            </a:r>
            <a:endParaRPr lang="en-US" sz="1600" dirty="0">
              <a:latin typeface="Courier New"/>
              <a:cs typeface="Courier New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153827" y="3726453"/>
            <a:ext cx="3251508" cy="36287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153826" y="4089329"/>
            <a:ext cx="3251509" cy="34891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219162" y="4089329"/>
            <a:ext cx="1186173" cy="99092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06819" y="3758685"/>
            <a:ext cx="205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No defensive programming!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81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br>
              <a:rPr lang="en-US" dirty="0" smtClean="0"/>
            </a:br>
            <a:r>
              <a:rPr lang="en-US" sz="2400" i="1" dirty="0" smtClean="0"/>
              <a:t>(with some defensive elements)</a:t>
            </a:r>
            <a:endParaRPr lang="en-US" i="1" dirty="0"/>
          </a:p>
        </p:txBody>
      </p:sp>
      <p:sp>
        <p:nvSpPr>
          <p:cNvPr id="5" name="Rectangle 4"/>
          <p:cNvSpPr/>
          <p:nvPr/>
        </p:nvSpPr>
        <p:spPr>
          <a:xfrm>
            <a:off x="724525" y="2049323"/>
            <a:ext cx="773367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/>
                <a:cs typeface="Courier New"/>
              </a:rPr>
              <a:t>	/**</a:t>
            </a:r>
          </a:p>
          <a:p>
            <a:r>
              <a:rPr lang="en-US" sz="1600" dirty="0">
                <a:latin typeface="Courier New"/>
                <a:cs typeface="Courier New"/>
              </a:rPr>
              <a:t>	 * Function that calculates Fibonacci's number (recursive)</a:t>
            </a:r>
          </a:p>
          <a:p>
            <a:r>
              <a:rPr lang="pt-BR" sz="1600" dirty="0">
                <a:latin typeface="Courier New"/>
                <a:cs typeface="Courier New"/>
              </a:rPr>
              <a:t>	 * @param </a:t>
            </a:r>
            <a:r>
              <a:rPr lang="pt-BR" sz="1600" dirty="0" err="1">
                <a:latin typeface="Courier New"/>
                <a:cs typeface="Courier New"/>
              </a:rPr>
              <a:t>n</a:t>
            </a:r>
            <a:endParaRPr lang="pt-BR" sz="1600" dirty="0">
              <a:latin typeface="Courier New"/>
              <a:cs typeface="Courier New"/>
            </a:endParaRPr>
          </a:p>
          <a:p>
            <a:r>
              <a:rPr lang="pt-BR" sz="1600" dirty="0">
                <a:latin typeface="Courier New"/>
                <a:cs typeface="Courier New"/>
              </a:rPr>
              <a:t>	 * @</a:t>
            </a:r>
            <a:r>
              <a:rPr lang="pt-BR" sz="1600" dirty="0" err="1">
                <a:latin typeface="Courier New"/>
                <a:cs typeface="Courier New"/>
              </a:rPr>
              <a:t>return</a:t>
            </a:r>
            <a:r>
              <a:rPr lang="pt-BR" sz="1600" dirty="0">
                <a:latin typeface="Courier New"/>
                <a:cs typeface="Courier New"/>
              </a:rPr>
              <a:t>		</a:t>
            </a:r>
            <a:r>
              <a:rPr lang="pt-BR" sz="1600" dirty="0" err="1">
                <a:latin typeface="Courier New"/>
                <a:cs typeface="Courier New"/>
              </a:rPr>
              <a:t>Fibonacci's</a:t>
            </a:r>
            <a:r>
              <a:rPr lang="pt-BR" sz="1600" dirty="0">
                <a:latin typeface="Courier New"/>
                <a:cs typeface="Courier New"/>
              </a:rPr>
              <a:t> </a:t>
            </a:r>
            <a:r>
              <a:rPr lang="pt-BR" sz="1600" dirty="0" err="1">
                <a:latin typeface="Courier New"/>
                <a:cs typeface="Courier New"/>
              </a:rPr>
              <a:t>number</a:t>
            </a:r>
            <a:endParaRPr lang="pt-BR" sz="1600" dirty="0">
              <a:latin typeface="Courier New"/>
              <a:cs typeface="Courier New"/>
            </a:endParaRPr>
          </a:p>
          <a:p>
            <a:r>
              <a:rPr lang="pt-BR" sz="1600" dirty="0">
                <a:latin typeface="Courier New"/>
                <a:cs typeface="Courier New"/>
              </a:rPr>
              <a:t>	 */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		if ((n &gt; 92) || (n &lt; 0))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			return -1;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		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		if (n == 0)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			return 0;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		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		if (n == 1)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			return 1;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					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		return(calculate(n-1) + calculate(n-2));</a:t>
            </a:r>
          </a:p>
          <a:p>
            <a:r>
              <a:rPr lang="en-US" sz="1600" dirty="0" smtClean="0">
                <a:latin typeface="Courier New"/>
                <a:cs typeface="Courier New"/>
              </a:rPr>
              <a:t>	}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52149" y="3232966"/>
            <a:ext cx="3127242" cy="699544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06819" y="3022194"/>
            <a:ext cx="2496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 do not advocate defensive programming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(regular) Assertions or contract-based approaches are also possible</a:t>
            </a:r>
          </a:p>
        </p:txBody>
      </p:sp>
      <p:cxnSp>
        <p:nvCxnSpPr>
          <p:cNvPr id="3" name="Straight Arrow Connector 2"/>
          <p:cNvCxnSpPr>
            <a:stCxn id="7" idx="1"/>
            <a:endCxn id="6" idx="3"/>
          </p:cNvCxnSpPr>
          <p:nvPr/>
        </p:nvCxnSpPr>
        <p:spPr>
          <a:xfrm flipH="1" flipV="1">
            <a:off x="4779391" y="3582738"/>
            <a:ext cx="1627428" cy="593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443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Test last approaches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44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last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all acknowledge that before releasing a US, it has to be tested</a:t>
            </a:r>
          </a:p>
          <a:p>
            <a:pPr lvl="1"/>
            <a:r>
              <a:rPr lang="en-US" dirty="0" smtClean="0"/>
              <a:t>Our concern is UT, not integration or system testing</a:t>
            </a:r>
          </a:p>
          <a:p>
            <a:r>
              <a:rPr lang="en-US" dirty="0" smtClean="0"/>
              <a:t>The typical approach is running the tests after the code was complete</a:t>
            </a:r>
          </a:p>
          <a:p>
            <a:pPr lvl="1"/>
            <a:r>
              <a:rPr lang="en-US" dirty="0" smtClean="0"/>
              <a:t>1 US </a:t>
            </a:r>
            <a:r>
              <a:rPr lang="en-US" dirty="0" smtClean="0">
                <a:sym typeface="Wingdings"/>
              </a:rPr>
              <a:t> 1 testing session</a:t>
            </a:r>
            <a:endParaRPr lang="en-US" dirty="0" smtClean="0"/>
          </a:p>
          <a:p>
            <a:pPr lvl="1"/>
            <a:r>
              <a:rPr lang="en-US" b="1" dirty="0" smtClean="0"/>
              <a:t>Test-last approach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6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USs are </a:t>
            </a:r>
            <a:r>
              <a:rPr lang="en-US" dirty="0"/>
              <a:t>further </a:t>
            </a:r>
            <a:r>
              <a:rPr lang="en-US" dirty="0" smtClean="0"/>
              <a:t>split, 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sz="4400" dirty="0" smtClean="0">
                <a:solidFill>
                  <a:srgbClr val="000000"/>
                </a:solidFill>
                <a:ea typeface="ＭＳ Ｐゴシック"/>
              </a:rPr>
              <a:t>Do we wait to test until the top level US is complete?</a:t>
            </a:r>
            <a:endParaRPr lang="en-US" sz="4400" i="1" dirty="0">
              <a:solidFill>
                <a:srgbClr val="000000"/>
              </a:solidFill>
              <a:ea typeface="ＭＳ Ｐゴシック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21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Incremental test last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12875"/>
            <a:ext cx="7989888" cy="4683125"/>
          </a:xfrm>
        </p:spPr>
        <p:txBody>
          <a:bodyPr/>
          <a:lstStyle/>
          <a:p>
            <a:r>
              <a:rPr lang="en-US" dirty="0" smtClean="0"/>
              <a:t>When USs are further split, each slice can be individually tested</a:t>
            </a:r>
          </a:p>
          <a:p>
            <a:pPr lvl="1"/>
            <a:r>
              <a:rPr lang="en-US" dirty="0" smtClean="0"/>
              <a:t>Each slice produces a tiny piece of functionality</a:t>
            </a:r>
          </a:p>
          <a:p>
            <a:pPr lvl="1"/>
            <a:r>
              <a:rPr lang="en-US" dirty="0" smtClean="0"/>
              <a:t>This functionality is retained throughout subsequent increments</a:t>
            </a:r>
          </a:p>
          <a:p>
            <a:r>
              <a:rPr lang="en-US" dirty="0" smtClean="0"/>
              <a:t>This strategy is called </a:t>
            </a:r>
            <a:r>
              <a:rPr lang="en-US" b="1" dirty="0" smtClean="0"/>
              <a:t>incremental test last</a:t>
            </a:r>
          </a:p>
        </p:txBody>
      </p:sp>
    </p:spTree>
    <p:extLst>
      <p:ext uri="{BB962C8B-B14F-4D97-AF65-F5344CB8AC3E}">
        <p14:creationId xmlns:p14="http://schemas.microsoft.com/office/powerpoint/2010/main" val="3520163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Incremental test-last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538624" y="1584692"/>
            <a:ext cx="1580862" cy="7295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Add some functionality</a:t>
            </a:r>
            <a:endParaRPr lang="en-US" sz="1400" dirty="0"/>
          </a:p>
        </p:txBody>
      </p:sp>
      <p:sp>
        <p:nvSpPr>
          <p:cNvPr id="5" name="Rounded Rectangle 4"/>
          <p:cNvSpPr/>
          <p:nvPr/>
        </p:nvSpPr>
        <p:spPr>
          <a:xfrm>
            <a:off x="3538624" y="2777360"/>
            <a:ext cx="1580862" cy="7295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Add a test</a:t>
            </a:r>
            <a:endParaRPr lang="en-US" sz="1400" dirty="0"/>
          </a:p>
        </p:txBody>
      </p:sp>
      <p:cxnSp>
        <p:nvCxnSpPr>
          <p:cNvPr id="6" name="Straight Arrow Connector 5"/>
          <p:cNvCxnSpPr>
            <a:stCxn id="4" idx="2"/>
            <a:endCxn id="5" idx="0"/>
          </p:cNvCxnSpPr>
          <p:nvPr/>
        </p:nvCxnSpPr>
        <p:spPr>
          <a:xfrm>
            <a:off x="4329055" y="2314230"/>
            <a:ext cx="0" cy="4631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538624" y="3988708"/>
            <a:ext cx="1580862" cy="7295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Run the test(s)</a:t>
            </a:r>
            <a:endParaRPr lang="en-US" sz="1400" dirty="0"/>
          </a:p>
        </p:txBody>
      </p:sp>
      <p:cxnSp>
        <p:nvCxnSpPr>
          <p:cNvPr id="8" name="Straight Arrow Connector 7"/>
          <p:cNvCxnSpPr>
            <a:stCxn id="5" idx="2"/>
            <a:endCxn id="7" idx="0"/>
          </p:cNvCxnSpPr>
          <p:nvPr/>
        </p:nvCxnSpPr>
        <p:spPr>
          <a:xfrm>
            <a:off x="4329055" y="3506898"/>
            <a:ext cx="0" cy="4818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551324" y="5121679"/>
            <a:ext cx="1580862" cy="7295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Debug and fix</a:t>
            </a:r>
            <a:endParaRPr lang="en-US" sz="1400" dirty="0"/>
          </a:p>
        </p:txBody>
      </p:sp>
      <p:cxnSp>
        <p:nvCxnSpPr>
          <p:cNvPr id="10" name="Straight Arrow Connector 9"/>
          <p:cNvCxnSpPr>
            <a:stCxn id="7" idx="2"/>
            <a:endCxn id="9" idx="0"/>
          </p:cNvCxnSpPr>
          <p:nvPr/>
        </p:nvCxnSpPr>
        <p:spPr>
          <a:xfrm>
            <a:off x="4329055" y="4718246"/>
            <a:ext cx="12700" cy="4034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7" idx="1"/>
            <a:endCxn id="4" idx="1"/>
          </p:cNvCxnSpPr>
          <p:nvPr/>
        </p:nvCxnSpPr>
        <p:spPr>
          <a:xfrm rot="10800000">
            <a:off x="3538624" y="1949461"/>
            <a:ext cx="12700" cy="2404016"/>
          </a:xfrm>
          <a:prstGeom prst="bentConnector3">
            <a:avLst>
              <a:gd name="adj1" fmla="val 6693976"/>
            </a:avLst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711854" y="3531506"/>
            <a:ext cx="8267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[Pass]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5569950" y="4733179"/>
            <a:ext cx="7147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[Fail]</a:t>
            </a:r>
            <a:endParaRPr lang="en-US" sz="1600" dirty="0"/>
          </a:p>
        </p:txBody>
      </p:sp>
      <p:cxnSp>
        <p:nvCxnSpPr>
          <p:cNvPr id="14" name="Elbow Connector 13"/>
          <p:cNvCxnSpPr>
            <a:stCxn id="9" idx="3"/>
            <a:endCxn id="7" idx="3"/>
          </p:cNvCxnSpPr>
          <p:nvPr/>
        </p:nvCxnSpPr>
        <p:spPr>
          <a:xfrm flipH="1" flipV="1">
            <a:off x="5119486" y="4353477"/>
            <a:ext cx="12700" cy="1132971"/>
          </a:xfrm>
          <a:prstGeom prst="bentConnector3">
            <a:avLst>
              <a:gd name="adj1" fmla="val -3395866"/>
            </a:avLst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2"/>
          </p:cNvCxnSpPr>
          <p:nvPr/>
        </p:nvCxnSpPr>
        <p:spPr>
          <a:xfrm>
            <a:off x="4341755" y="5851217"/>
            <a:ext cx="0" cy="326865"/>
          </a:xfrm>
          <a:prstGeom prst="straightConnector1">
            <a:avLst/>
          </a:prstGeom>
          <a:ln>
            <a:solidFill>
              <a:srgbClr val="000000"/>
            </a:solidFill>
            <a:tailEnd type="oval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0"/>
          </p:cNvCxnSpPr>
          <p:nvPr/>
        </p:nvCxnSpPr>
        <p:spPr>
          <a:xfrm flipV="1">
            <a:off x="4329055" y="1264403"/>
            <a:ext cx="12700" cy="320289"/>
          </a:xfrm>
          <a:prstGeom prst="straightConnector1">
            <a:avLst/>
          </a:prstGeom>
          <a:ln>
            <a:solidFill>
              <a:srgbClr val="000000"/>
            </a:solidFill>
            <a:tailEnd type="oval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447674" y="6008805"/>
            <a:ext cx="23535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[Development stops]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90994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Incremental test last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12875"/>
            <a:ext cx="7989888" cy="4683125"/>
          </a:xfrm>
        </p:spPr>
        <p:txBody>
          <a:bodyPr/>
          <a:lstStyle/>
          <a:p>
            <a:r>
              <a:rPr lang="en-US" dirty="0" smtClean="0"/>
              <a:t>When USs are further split, each slice can be individually tested</a:t>
            </a:r>
          </a:p>
          <a:p>
            <a:pPr lvl="1"/>
            <a:r>
              <a:rPr lang="en-US" dirty="0" smtClean="0"/>
              <a:t>Each slice produces a tiny piece of functionality</a:t>
            </a:r>
          </a:p>
          <a:p>
            <a:pPr lvl="1"/>
            <a:r>
              <a:rPr lang="en-US" dirty="0" smtClean="0"/>
              <a:t>This functionality is retained throughout subsequent increments</a:t>
            </a:r>
          </a:p>
          <a:p>
            <a:r>
              <a:rPr lang="en-US" dirty="0" smtClean="0"/>
              <a:t>This strategy is called </a:t>
            </a:r>
            <a:r>
              <a:rPr lang="en-US" b="1" dirty="0" smtClean="0"/>
              <a:t>incremental test last</a:t>
            </a:r>
          </a:p>
          <a:p>
            <a:pPr lvl="1"/>
            <a:r>
              <a:rPr lang="en-US" dirty="0" smtClean="0"/>
              <a:t>Only possible with </a:t>
            </a:r>
            <a:r>
              <a:rPr lang="en-US" u="sng" dirty="0" smtClean="0"/>
              <a:t>automated tests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06510" y="5772834"/>
            <a:ext cx="4876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Good Practice 1: No production code without test code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720394" y="5390507"/>
            <a:ext cx="150211" cy="382327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720394" y="4465040"/>
            <a:ext cx="2806889" cy="1307794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985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you?</a:t>
            </a:r>
          </a:p>
          <a:p>
            <a:pPr lvl="1"/>
            <a:r>
              <a:rPr lang="en-US" dirty="0" smtClean="0">
                <a:solidFill>
                  <a:srgbClr val="00CC99"/>
                </a:solidFill>
              </a:rPr>
              <a:t>Seminar on UT and TDD</a:t>
            </a:r>
          </a:p>
          <a:p>
            <a:r>
              <a:rPr lang="en-US" dirty="0" smtClean="0"/>
              <a:t>For us?</a:t>
            </a:r>
          </a:p>
          <a:p>
            <a:pPr lvl="1"/>
            <a:r>
              <a:rPr lang="en-US" dirty="0" smtClean="0"/>
              <a:t>A Software Engineering Experiment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325609" y="1570274"/>
            <a:ext cx="1734236" cy="55983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51693" y="1247108"/>
            <a:ext cx="1623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What really matters</a:t>
            </a:r>
          </a:p>
        </p:txBody>
      </p:sp>
    </p:spTree>
    <p:extLst>
      <p:ext uri="{BB962C8B-B14F-4D97-AF65-F5344CB8AC3E}">
        <p14:creationId xmlns:p14="http://schemas.microsoft.com/office/powerpoint/2010/main" val="1722085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JUnit</a:t>
            </a:r>
            <a:r>
              <a:rPr lang="en-US" dirty="0" smtClean="0"/>
              <a:t>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261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facts about </a:t>
            </a:r>
            <a:r>
              <a:rPr lang="en-US" dirty="0" err="1" smtClean="0"/>
              <a:t>JUnit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JUnit</a:t>
            </a:r>
            <a:r>
              <a:rPr lang="en-US" dirty="0" smtClean="0"/>
              <a:t> is a </a:t>
            </a:r>
            <a:r>
              <a:rPr lang="en-US" u="sng" dirty="0" smtClean="0"/>
              <a:t>unit testing framework</a:t>
            </a:r>
            <a:r>
              <a:rPr lang="en-US" dirty="0" smtClean="0"/>
              <a:t> for Java, created by Eric Gamma (patterns) and Kent Beck (TDD) in 1997</a:t>
            </a:r>
          </a:p>
          <a:p>
            <a:pPr lvl="1"/>
            <a:r>
              <a:rPr lang="en-US" dirty="0" smtClean="0"/>
              <a:t>They say it was created in a flight </a:t>
            </a:r>
            <a:r>
              <a:rPr lang="en-US" dirty="0"/>
              <a:t>from Zurich to the 1997 OOPSLA in </a:t>
            </a:r>
            <a:r>
              <a:rPr lang="en-US" dirty="0" smtClean="0"/>
              <a:t>Atlanta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Similar frameworks created for other languages</a:t>
            </a:r>
          </a:p>
          <a:p>
            <a:pPr lvl="1"/>
            <a:r>
              <a:rPr lang="en-US" i="1" dirty="0" smtClean="0"/>
              <a:t>De facto </a:t>
            </a:r>
            <a:r>
              <a:rPr lang="en-US" dirty="0" smtClean="0"/>
              <a:t>standard</a:t>
            </a:r>
          </a:p>
          <a:p>
            <a:r>
              <a:rPr lang="en-US" dirty="0" smtClean="0"/>
              <a:t>Still evolving</a:t>
            </a:r>
          </a:p>
          <a:p>
            <a:pPr lvl="1"/>
            <a:r>
              <a:rPr lang="en-US" dirty="0" smtClean="0"/>
              <a:t>Latest release: 4.11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146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Assertions</a:t>
            </a:r>
            <a:r>
              <a:rPr lang="en-US" dirty="0" smtClean="0"/>
              <a:t>, to verify single expected results</a:t>
            </a:r>
          </a:p>
          <a:p>
            <a:r>
              <a:rPr lang="en-US" u="sng" dirty="0" smtClean="0"/>
              <a:t>Test methods</a:t>
            </a:r>
            <a:r>
              <a:rPr lang="en-US" dirty="0" smtClean="0"/>
              <a:t>, to verify one single case of a given feature = </a:t>
            </a:r>
            <a:r>
              <a:rPr lang="en-US" i="1" dirty="0" smtClean="0"/>
              <a:t>test case</a:t>
            </a:r>
          </a:p>
          <a:p>
            <a:r>
              <a:rPr lang="en-US" u="sng" dirty="0" smtClean="0"/>
              <a:t>Test class</a:t>
            </a:r>
            <a:r>
              <a:rPr lang="en-US" dirty="0" smtClean="0"/>
              <a:t>; typically embodies all test methods for a given class</a:t>
            </a:r>
          </a:p>
        </p:txBody>
      </p:sp>
    </p:spTree>
    <p:extLst>
      <p:ext uri="{BB962C8B-B14F-4D97-AF65-F5344CB8AC3E}">
        <p14:creationId xmlns:p14="http://schemas.microsoft.com/office/powerpoint/2010/main" val="785393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Verify single expected results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fail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assertTrue</a:t>
            </a: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	</a:t>
            </a:r>
            <a:r>
              <a:rPr lang="en-US" dirty="0" err="1" smtClean="0">
                <a:latin typeface="Courier New"/>
                <a:cs typeface="Courier New"/>
              </a:rPr>
              <a:t>assertFalse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assertNull</a:t>
            </a:r>
            <a:r>
              <a:rPr lang="en-US" dirty="0" smtClean="0">
                <a:latin typeface="Courier New"/>
                <a:cs typeface="Courier New"/>
              </a:rPr>
              <a:t>		</a:t>
            </a:r>
            <a:r>
              <a:rPr lang="en-US" dirty="0" err="1" smtClean="0">
                <a:latin typeface="Courier New"/>
                <a:cs typeface="Courier New"/>
              </a:rPr>
              <a:t>assertNotNull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assertEquals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assertArrayEquals</a:t>
            </a:r>
            <a:endParaRPr lang="en-US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assertSame</a:t>
            </a:r>
            <a:r>
              <a:rPr lang="en-US" dirty="0" smtClean="0">
                <a:latin typeface="Courier New"/>
                <a:cs typeface="Courier New"/>
              </a:rPr>
              <a:t>		</a:t>
            </a:r>
            <a:r>
              <a:rPr lang="en-US" dirty="0" err="1" smtClean="0">
                <a:latin typeface="Courier New"/>
                <a:cs typeface="Courier New"/>
              </a:rPr>
              <a:t>assertNotSame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Those methods accept an </a:t>
            </a:r>
            <a:r>
              <a:rPr lang="en-US" sz="2400" dirty="0" smtClean="0">
                <a:latin typeface="Courier New"/>
                <a:cs typeface="Courier New"/>
              </a:rPr>
              <a:t>String</a:t>
            </a:r>
            <a:r>
              <a:rPr lang="en-US" sz="2400" dirty="0" smtClean="0"/>
              <a:t> </a:t>
            </a:r>
            <a:r>
              <a:rPr lang="en-US" dirty="0" smtClean="0"/>
              <a:t>argument to describe the reason of a failure</a:t>
            </a:r>
          </a:p>
        </p:txBody>
      </p:sp>
    </p:spTree>
    <p:extLst>
      <p:ext uri="{BB962C8B-B14F-4D97-AF65-F5344CB8AC3E}">
        <p14:creationId xmlns:p14="http://schemas.microsoft.com/office/powerpoint/2010/main" val="109133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using </a:t>
            </a:r>
            <a:r>
              <a:rPr lang="en-US" dirty="0" smtClean="0"/>
              <a:t>the annotation: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@Test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public void &lt;</a:t>
            </a:r>
            <a:r>
              <a:rPr lang="en-US" i="1" dirty="0" err="1">
                <a:latin typeface="Courier New"/>
                <a:cs typeface="Courier New"/>
              </a:rPr>
              <a:t>methodName</a:t>
            </a:r>
            <a:r>
              <a:rPr lang="en-US" dirty="0">
                <a:latin typeface="Courier New"/>
                <a:cs typeface="Courier New"/>
              </a:rPr>
              <a:t>&gt;() { …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675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using </a:t>
            </a:r>
            <a:r>
              <a:rPr lang="en-US" dirty="0" smtClean="0"/>
              <a:t>the annotation: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@Test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public void &lt;</a:t>
            </a:r>
            <a:r>
              <a:rPr lang="en-US" i="1" dirty="0" err="1">
                <a:latin typeface="Courier New"/>
                <a:cs typeface="Courier New"/>
              </a:rPr>
              <a:t>methodName</a:t>
            </a:r>
            <a:r>
              <a:rPr lang="en-US" dirty="0">
                <a:latin typeface="Courier New"/>
                <a:cs typeface="Courier New"/>
              </a:rPr>
              <a:t>&gt;() { … }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05933" y="2359075"/>
            <a:ext cx="2232796" cy="502443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584377" y="2383835"/>
            <a:ext cx="433708" cy="502443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018085" y="1911554"/>
            <a:ext cx="1214083" cy="47228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338729" y="1911554"/>
            <a:ext cx="3893439" cy="48848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232168" y="1726888"/>
            <a:ext cx="191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Mandatory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792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using </a:t>
            </a:r>
            <a:r>
              <a:rPr lang="en-US" dirty="0" smtClean="0"/>
              <a:t>the annotation: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@Test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public void &lt;</a:t>
            </a:r>
            <a:r>
              <a:rPr lang="en-US" i="1" dirty="0" err="1">
                <a:latin typeface="Courier New"/>
                <a:cs typeface="Courier New"/>
              </a:rPr>
              <a:t>methodName</a:t>
            </a:r>
            <a:r>
              <a:rPr lang="en-US" dirty="0">
                <a:latin typeface="Courier New"/>
                <a:cs typeface="Courier New"/>
              </a:rPr>
              <a:t>&gt;() { … </a:t>
            </a:r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8567" y="4239104"/>
            <a:ext cx="4876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GP2: Test method names must be meaningful; they should provide a clear idea what the test is for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H="1" flipV="1">
            <a:off x="5065657" y="2875091"/>
            <a:ext cx="1381133" cy="1364013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349195" y="2358691"/>
            <a:ext cx="2316526" cy="516400"/>
          </a:xfrm>
          <a:prstGeom prst="roundRect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10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using </a:t>
            </a:r>
            <a:r>
              <a:rPr lang="en-US" dirty="0" smtClean="0"/>
              <a:t>the annotation: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@Test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public void &lt;</a:t>
            </a:r>
            <a:r>
              <a:rPr lang="en-US" i="1" dirty="0" err="1">
                <a:latin typeface="Courier New"/>
                <a:cs typeface="Courier New"/>
              </a:rPr>
              <a:t>methodName</a:t>
            </a:r>
            <a:r>
              <a:rPr lang="en-US" dirty="0">
                <a:latin typeface="Courier New"/>
                <a:cs typeface="Courier New"/>
              </a:rPr>
              <a:t>&gt;() { … </a:t>
            </a:r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8567" y="4239104"/>
            <a:ext cx="487644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GP2: Test method names must be meaningful; they should provide a clear idea what the test is for</a:t>
            </a:r>
          </a:p>
          <a:p>
            <a:endParaRPr lang="en-US" dirty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GP3: Focus on behavior, not implementation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H="1" flipV="1">
            <a:off x="5065658" y="2875092"/>
            <a:ext cx="1381132" cy="1364012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349195" y="2358691"/>
            <a:ext cx="2316526" cy="516400"/>
          </a:xfrm>
          <a:prstGeom prst="roundRect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67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using </a:t>
            </a:r>
            <a:r>
              <a:rPr lang="en-US" dirty="0" smtClean="0"/>
              <a:t>the annotation: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@Test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public void &lt;</a:t>
            </a:r>
            <a:r>
              <a:rPr lang="en-US" i="1" dirty="0" err="1">
                <a:latin typeface="Courier New"/>
                <a:cs typeface="Courier New"/>
              </a:rPr>
              <a:t>methodName</a:t>
            </a:r>
            <a:r>
              <a:rPr lang="en-US" dirty="0">
                <a:latin typeface="Courier New"/>
                <a:cs typeface="Courier New"/>
              </a:rPr>
              <a:t>&gt;() { … </a:t>
            </a:r>
            <a:r>
              <a:rPr lang="en-US" dirty="0" smtClean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8567" y="4239104"/>
            <a:ext cx="487644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GP2: Test method names must be meaningful; they should provide a clear idea what the test is for</a:t>
            </a:r>
          </a:p>
          <a:p>
            <a:endParaRPr lang="en-US" dirty="0">
              <a:solidFill>
                <a:srgbClr val="FF6600"/>
              </a:solidFill>
            </a:endParaRPr>
          </a:p>
          <a:p>
            <a:r>
              <a:rPr lang="en-US" dirty="0" smtClean="0">
                <a:solidFill>
                  <a:srgbClr val="FF6600"/>
                </a:solidFill>
              </a:rPr>
              <a:t>GP3: Focus on behavior, not implementation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H="1" flipV="1">
            <a:off x="5065658" y="2875092"/>
            <a:ext cx="1381132" cy="1364012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3349195" y="2358691"/>
            <a:ext cx="2316526" cy="516400"/>
          </a:xfrm>
          <a:prstGeom prst="roundRect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2898" y="4562269"/>
            <a:ext cx="26909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 general, these good practices are independent of the UT framework (</a:t>
            </a:r>
            <a:r>
              <a:rPr lang="en-US" dirty="0" err="1" smtClean="0">
                <a:solidFill>
                  <a:srgbClr val="FF0000"/>
                </a:solidFill>
              </a:rPr>
              <a:t>Junit</a:t>
            </a:r>
            <a:r>
              <a:rPr lang="en-US" dirty="0" smtClean="0">
                <a:solidFill>
                  <a:srgbClr val="FF0000"/>
                </a:solidFill>
              </a:rPr>
              <a:t>, in this case)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>
            <a:stCxn id="8" idx="3"/>
            <a:endCxn id="4" idx="1"/>
          </p:cNvCxnSpPr>
          <p:nvPr/>
        </p:nvCxnSpPr>
        <p:spPr>
          <a:xfrm flipV="1">
            <a:off x="3153825" y="5116268"/>
            <a:ext cx="854742" cy="1846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532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using </a:t>
            </a:r>
            <a:r>
              <a:rPr lang="en-US" dirty="0" smtClean="0"/>
              <a:t>the annotation: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@Test</a:t>
            </a:r>
            <a:endParaRPr lang="en-US" dirty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public void &lt;</a:t>
            </a:r>
            <a:r>
              <a:rPr lang="en-US" i="1" dirty="0" err="1">
                <a:latin typeface="Courier New"/>
                <a:cs typeface="Courier New"/>
              </a:rPr>
              <a:t>methodName</a:t>
            </a:r>
            <a:r>
              <a:rPr lang="en-US" dirty="0">
                <a:latin typeface="Courier New"/>
                <a:cs typeface="Courier New"/>
              </a:rPr>
              <a:t>&gt;() { … }</a:t>
            </a:r>
          </a:p>
          <a:p>
            <a:endParaRPr lang="en-US" dirty="0" smtClean="0"/>
          </a:p>
          <a:p>
            <a:r>
              <a:rPr lang="en-US" dirty="0" smtClean="0"/>
              <a:t>Test methods can contain any code:</a:t>
            </a:r>
          </a:p>
          <a:p>
            <a:pPr lvl="1"/>
            <a:r>
              <a:rPr lang="en-US" dirty="0" smtClean="0"/>
              <a:t>Local variables, calculations</a:t>
            </a:r>
          </a:p>
          <a:p>
            <a:pPr lvl="1"/>
            <a:r>
              <a:rPr lang="en-US" dirty="0" smtClean="0"/>
              <a:t>Control structures, call to helper methods</a:t>
            </a:r>
          </a:p>
          <a:p>
            <a:pPr lvl="1"/>
            <a:r>
              <a:rPr lang="en-US" dirty="0" smtClean="0"/>
              <a:t>Etc.</a:t>
            </a:r>
          </a:p>
          <a:p>
            <a:r>
              <a:rPr lang="en-US" dirty="0" smtClean="0"/>
              <a:t>In particular, they contain one or several </a:t>
            </a:r>
            <a:r>
              <a:rPr lang="en-US" u="sng" dirty="0" smtClean="0"/>
              <a:t>assertions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47507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Experiment?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a type of empirical research</a:t>
            </a:r>
          </a:p>
          <a:p>
            <a:r>
              <a:rPr lang="en-US" dirty="0" smtClean="0"/>
              <a:t>Different kinds of</a:t>
            </a:r>
          </a:p>
          <a:p>
            <a:pPr lvl="1"/>
            <a:r>
              <a:rPr lang="en-US" dirty="0" smtClean="0"/>
              <a:t>In this case, it is an experiment with human subjects (= you)</a:t>
            </a:r>
          </a:p>
          <a:p>
            <a:r>
              <a:rPr lang="en-US" dirty="0" smtClean="0"/>
              <a:t>Experiments help us to find out the effects of software engineering technologies </a:t>
            </a:r>
            <a:r>
              <a:rPr lang="en-US" i="1" dirty="0" smtClean="0"/>
              <a:t>in practice</a:t>
            </a:r>
          </a:p>
          <a:p>
            <a:r>
              <a:rPr lang="en-US" dirty="0" smtClean="0"/>
              <a:t>We cannot disclose any further</a:t>
            </a:r>
          </a:p>
          <a:p>
            <a:pPr lvl="1"/>
            <a:r>
              <a:rPr lang="en-US" dirty="0" smtClean="0">
                <a:solidFill>
                  <a:srgbClr val="00CC99"/>
                </a:solidFill>
              </a:rPr>
              <a:t>Risk of bias</a:t>
            </a:r>
          </a:p>
        </p:txBody>
      </p:sp>
    </p:spTree>
    <p:extLst>
      <p:ext uri="{BB962C8B-B14F-4D97-AF65-F5344CB8AC3E}">
        <p14:creationId xmlns:p14="http://schemas.microsoft.com/office/powerpoint/2010/main" val="773196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test class structure</a:t>
            </a:r>
            <a:endParaRPr lang="en-US" dirty="0"/>
          </a:p>
        </p:txBody>
      </p:sp>
      <p:pic>
        <p:nvPicPr>
          <p:cNvPr id="3" name="Picture 2" descr="Screen Shot 2014-04-01 at 18.17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36" y="1842291"/>
            <a:ext cx="5013964" cy="4438248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3111960" y="4089341"/>
            <a:ext cx="1228038" cy="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00128" y="3627676"/>
            <a:ext cx="1911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Test method, annotated with @Test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111960" y="5065178"/>
            <a:ext cx="1561852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00128" y="4742012"/>
            <a:ext cx="1911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Assertion (one of several kinds of)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9"/>
          <p:cNvCxnSpPr>
            <a:stCxn id="12" idx="3"/>
          </p:cNvCxnSpPr>
          <p:nvPr/>
        </p:nvCxnSpPr>
        <p:spPr>
          <a:xfrm>
            <a:off x="3111960" y="2126116"/>
            <a:ext cx="1027992" cy="72682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00128" y="1387452"/>
            <a:ext cx="1911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By convention, the test class for class &lt;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Class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&gt; is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lang="en-US" i="1" dirty="0" err="1" smtClean="0">
                <a:solidFill>
                  <a:schemeClr val="accent1">
                    <a:lumMod val="75000"/>
                  </a:schemeClr>
                </a:solidFill>
              </a:rPr>
              <a:t>ClassTest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&gt;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3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code organization</a:t>
            </a:r>
            <a:endParaRPr lang="en-US" dirty="0"/>
          </a:p>
        </p:txBody>
      </p:sp>
      <p:pic>
        <p:nvPicPr>
          <p:cNvPr id="7" name="Picture 6" descr="Screen Shot 2014-04-01 at 18.06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133" y="1400031"/>
            <a:ext cx="3441700" cy="41783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369032" y="3768316"/>
            <a:ext cx="1283858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7200" y="3306651"/>
            <a:ext cx="1911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Test classes are located under the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test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folder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023793" y="3517094"/>
            <a:ext cx="2245646" cy="460573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23793" y="3306652"/>
            <a:ext cx="2245646" cy="21044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69439" y="2847105"/>
            <a:ext cx="15919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Classes and test classes are located in the same package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3" name="Straight Arrow Connector 22"/>
          <p:cNvCxnSpPr>
            <a:stCxn id="26" idx="3"/>
          </p:cNvCxnSpPr>
          <p:nvPr/>
        </p:nvCxnSpPr>
        <p:spPr>
          <a:xfrm flipV="1">
            <a:off x="2369032" y="4633637"/>
            <a:ext cx="1283858" cy="25228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57200" y="4562759"/>
            <a:ext cx="1911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JUnit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library must be present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898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JUnit</a:t>
            </a:r>
            <a:r>
              <a:rPr lang="en-US" dirty="0" smtClean="0"/>
              <a:t> &amp; Eclipse</a:t>
            </a:r>
            <a:endParaRPr lang="en-US" dirty="0"/>
          </a:p>
        </p:txBody>
      </p:sp>
      <p:pic>
        <p:nvPicPr>
          <p:cNvPr id="3" name="Picture 2" descr="Screen Shot 2014-04-02 at 15.45.3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3" t="4140" r="7694" b="1894"/>
          <a:stretch/>
        </p:blipFill>
        <p:spPr>
          <a:xfrm>
            <a:off x="853560" y="2543306"/>
            <a:ext cx="2615499" cy="3527882"/>
          </a:xfrm>
          <a:prstGeom prst="rect">
            <a:avLst/>
          </a:prstGeom>
        </p:spPr>
      </p:pic>
      <p:pic>
        <p:nvPicPr>
          <p:cNvPr id="4" name="Picture 3" descr="Screen Shot 2014-04-02 at 15.45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133" y="1273241"/>
            <a:ext cx="2677023" cy="2540130"/>
          </a:xfrm>
          <a:prstGeom prst="rect">
            <a:avLst/>
          </a:prstGeom>
        </p:spPr>
      </p:pic>
      <p:pic>
        <p:nvPicPr>
          <p:cNvPr id="5" name="Picture 4" descr="Screen Shot 2014-04-02 at 16.19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922" y="4368463"/>
            <a:ext cx="3421278" cy="2258615"/>
          </a:xfrm>
          <a:prstGeom prst="rect">
            <a:avLst/>
          </a:prstGeom>
        </p:spPr>
      </p:pic>
      <p:sp>
        <p:nvSpPr>
          <p:cNvPr id="6" name="Bent Arrow 5"/>
          <p:cNvSpPr/>
          <p:nvPr/>
        </p:nvSpPr>
        <p:spPr>
          <a:xfrm>
            <a:off x="2163022" y="1730637"/>
            <a:ext cx="1981607" cy="544314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ent Arrow 6"/>
          <p:cNvSpPr/>
          <p:nvPr/>
        </p:nvSpPr>
        <p:spPr>
          <a:xfrm rot="16200000" flipH="1" flipV="1">
            <a:off x="6698309" y="2805300"/>
            <a:ext cx="1953945" cy="55828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02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point here…</a:t>
            </a:r>
            <a:endParaRPr lang="en-US" dirty="0"/>
          </a:p>
        </p:txBody>
      </p:sp>
      <p:pic>
        <p:nvPicPr>
          <p:cNvPr id="5" name="Picture 4" descr="Screen Shot 2014-04-02 at 16.19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38" y="1694780"/>
            <a:ext cx="5330325" cy="35189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7684" y="547204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GP4: Unfinished tests should fail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10" name="Straight Arrow Connector 9"/>
          <p:cNvCxnSpPr>
            <a:stCxn id="8" idx="0"/>
          </p:cNvCxnSpPr>
          <p:nvPr/>
        </p:nvCxnSpPr>
        <p:spPr>
          <a:xfrm flipV="1">
            <a:off x="2673684" y="4010526"/>
            <a:ext cx="2165684" cy="1461520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798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JUnit</a:t>
            </a:r>
            <a:r>
              <a:rPr lang="en-US" dirty="0" smtClean="0"/>
              <a:t>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Let’s apply these concepts to the </a:t>
            </a:r>
            <a:r>
              <a:rPr lang="en-US" i="1" dirty="0" smtClean="0"/>
              <a:t>Fibonacci</a:t>
            </a:r>
            <a:r>
              <a:rPr lang="en-US" dirty="0" smtClean="0"/>
              <a:t>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85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3" y="1183681"/>
            <a:ext cx="7772400" cy="1143000"/>
          </a:xfrm>
        </p:spPr>
        <p:txBody>
          <a:bodyPr/>
          <a:lstStyle/>
          <a:p>
            <a:r>
              <a:rPr lang="en-US" dirty="0" smtClean="0"/>
              <a:t>Summary of good practices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930" y="2340909"/>
            <a:ext cx="8522481" cy="1489075"/>
          </a:xfrm>
        </p:spPr>
        <p:txBody>
          <a:bodyPr/>
          <a:lstStyle/>
          <a:p>
            <a:pPr algn="l"/>
            <a:r>
              <a:rPr lang="en-US" sz="2000" dirty="0">
                <a:solidFill>
                  <a:srgbClr val="FF6600"/>
                </a:solidFill>
              </a:rPr>
              <a:t>GP0: 100% test coverage is not the </a:t>
            </a:r>
            <a:r>
              <a:rPr lang="en-US" sz="2000" dirty="0" smtClean="0">
                <a:solidFill>
                  <a:srgbClr val="FF6600"/>
                </a:solidFill>
              </a:rPr>
              <a:t>goal</a:t>
            </a:r>
          </a:p>
          <a:p>
            <a:pPr algn="l"/>
            <a:r>
              <a:rPr lang="en-US" sz="2000" dirty="0" smtClean="0">
                <a:solidFill>
                  <a:srgbClr val="FF6600"/>
                </a:solidFill>
              </a:rPr>
              <a:t>GP1: No production code without test code</a:t>
            </a:r>
          </a:p>
          <a:p>
            <a:pPr algn="l"/>
            <a:r>
              <a:rPr lang="en-US" sz="2000" dirty="0" smtClean="0">
                <a:solidFill>
                  <a:srgbClr val="FF6600"/>
                </a:solidFill>
              </a:rPr>
              <a:t>GP2: </a:t>
            </a:r>
            <a:r>
              <a:rPr lang="en-US" sz="2000" dirty="0">
                <a:solidFill>
                  <a:srgbClr val="FF6600"/>
                </a:solidFill>
              </a:rPr>
              <a:t>Test method names must be </a:t>
            </a:r>
            <a:r>
              <a:rPr lang="en-US" sz="2000" dirty="0" smtClean="0">
                <a:solidFill>
                  <a:srgbClr val="FF6600"/>
                </a:solidFill>
              </a:rPr>
              <a:t>meaningful</a:t>
            </a:r>
          </a:p>
          <a:p>
            <a:pPr algn="l"/>
            <a:r>
              <a:rPr lang="en-US" sz="2000" dirty="0">
                <a:solidFill>
                  <a:srgbClr val="FF6600"/>
                </a:solidFill>
              </a:rPr>
              <a:t>GP3: Focus on behavior, not </a:t>
            </a:r>
            <a:r>
              <a:rPr lang="en-US" sz="2000" dirty="0" smtClean="0">
                <a:solidFill>
                  <a:srgbClr val="FF6600"/>
                </a:solidFill>
              </a:rPr>
              <a:t>implementation</a:t>
            </a:r>
          </a:p>
          <a:p>
            <a:pPr algn="l"/>
            <a:r>
              <a:rPr lang="en-US" sz="2000" dirty="0" smtClean="0">
                <a:solidFill>
                  <a:srgbClr val="FF6600"/>
                </a:solidFill>
              </a:rPr>
              <a:t>GP4: </a:t>
            </a:r>
            <a:r>
              <a:rPr lang="en-US" sz="2000" dirty="0">
                <a:solidFill>
                  <a:srgbClr val="FF6600"/>
                </a:solidFill>
              </a:rPr>
              <a:t>Unfinished tests should fail</a:t>
            </a:r>
          </a:p>
          <a:p>
            <a:pPr algn="l"/>
            <a:r>
              <a:rPr lang="en-US" sz="2000" dirty="0" smtClean="0">
                <a:solidFill>
                  <a:srgbClr val="FF6600"/>
                </a:solidFill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174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</a:t>
            </a:r>
            <a:endParaRPr lang="en-US" dirty="0"/>
          </a:p>
        </p:txBody>
      </p:sp>
      <p:pic>
        <p:nvPicPr>
          <p:cNvPr id="4" name="Picture 3" descr="Screen Shot 2014-04-01 at 18.17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34" y="1219734"/>
            <a:ext cx="6060338" cy="536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04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4-04-01 at 19.07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998" y="1228194"/>
            <a:ext cx="4209141" cy="5415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JUnit</a:t>
            </a:r>
            <a:r>
              <a:rPr lang="en-US" dirty="0" smtClean="0"/>
              <a:t> test method execution window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111960" y="2609913"/>
            <a:ext cx="1228038" cy="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00128" y="2425247"/>
            <a:ext cx="191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Red/Green bar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Straight Arrow Connector 6"/>
          <p:cNvCxnSpPr>
            <a:stCxn id="9" idx="3"/>
          </p:cNvCxnSpPr>
          <p:nvPr/>
        </p:nvCxnSpPr>
        <p:spPr>
          <a:xfrm flipV="1">
            <a:off x="3111960" y="3348498"/>
            <a:ext cx="1380438" cy="41549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00128" y="2886833"/>
            <a:ext cx="191183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Run tests, results (success, failure, ignore, error) and execution time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111960" y="5399015"/>
            <a:ext cx="1380438" cy="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00128" y="4798851"/>
            <a:ext cx="1911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Failure trace, including failing assertion information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00128" y="1712329"/>
            <a:ext cx="191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Status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5" name="Straight Arrow Connector 14"/>
          <p:cNvCxnSpPr>
            <a:stCxn id="14" idx="3"/>
          </p:cNvCxnSpPr>
          <p:nvPr/>
        </p:nvCxnSpPr>
        <p:spPr>
          <a:xfrm>
            <a:off x="3111960" y="1896995"/>
            <a:ext cx="1380438" cy="52825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054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</a:t>
            </a:r>
            <a:r>
              <a:rPr lang="en-US" dirty="0" smtClean="0">
                <a:latin typeface="Courier New"/>
                <a:cs typeface="Courier New"/>
              </a:rPr>
              <a:t>Fibonacci</a:t>
            </a:r>
            <a:r>
              <a:rPr lang="en-US" dirty="0" smtClean="0"/>
              <a:t> class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347864" y="4005064"/>
            <a:ext cx="1604823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36032" y="3543399"/>
            <a:ext cx="1911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 tests takes almost 30 seconds!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Picture 18" descr="Screen Shot 2014-04-02 at 16.44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01"/>
          <a:stretch/>
        </p:blipFill>
        <p:spPr>
          <a:xfrm>
            <a:off x="4501215" y="1594539"/>
            <a:ext cx="4104150" cy="333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79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</a:t>
            </a:r>
            <a:r>
              <a:rPr lang="en-US" dirty="0">
                <a:latin typeface="Courier New"/>
                <a:cs typeface="Courier New"/>
              </a:rPr>
              <a:t>Fibonacci</a:t>
            </a:r>
            <a:r>
              <a:rPr lang="en-US" dirty="0"/>
              <a:t> class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347864" y="4005064"/>
            <a:ext cx="1604823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36032" y="3543399"/>
            <a:ext cx="1911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 tests takes almost 30 seconds!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Picture 18" descr="Screen Shot 2014-04-02 at 16.44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01"/>
          <a:stretch/>
        </p:blipFill>
        <p:spPr>
          <a:xfrm>
            <a:off x="4501215" y="1594539"/>
            <a:ext cx="4104150" cy="33321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990" y="5449668"/>
            <a:ext cx="3546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GP5: Test should provide fast feedback</a:t>
            </a:r>
            <a:endParaRPr lang="en-US" dirty="0">
              <a:solidFill>
                <a:srgbClr val="FF6600"/>
              </a:solidFill>
            </a:endParaRPr>
          </a:p>
        </p:txBody>
      </p:sp>
      <p:cxnSp>
        <p:nvCxnSpPr>
          <p:cNvPr id="8" name="Straight Arrow Connector 7"/>
          <p:cNvCxnSpPr>
            <a:stCxn id="6" idx="0"/>
          </p:cNvCxnSpPr>
          <p:nvPr/>
        </p:nvCxnSpPr>
        <p:spPr>
          <a:xfrm flipH="1" flipV="1">
            <a:off x="2403351" y="4466729"/>
            <a:ext cx="598728" cy="982939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309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special requirements?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general, we have more or less everything under control</a:t>
            </a:r>
          </a:p>
          <a:p>
            <a:pPr lvl="1"/>
            <a:r>
              <a:rPr lang="en-US" dirty="0" smtClean="0"/>
              <a:t>E.g.: the eclipse we sent to you is part of the experimental instrumentation</a:t>
            </a:r>
          </a:p>
          <a:p>
            <a:r>
              <a:rPr lang="en-US" dirty="0" smtClean="0"/>
              <a:t>But you can help us out if</a:t>
            </a:r>
          </a:p>
          <a:p>
            <a:pPr lvl="1"/>
            <a:r>
              <a:rPr lang="en-US" dirty="0" smtClean="0">
                <a:solidFill>
                  <a:srgbClr val="00CC99"/>
                </a:solidFill>
              </a:rPr>
              <a:t>Do not discuss the training exercises during the week and</a:t>
            </a:r>
          </a:p>
          <a:p>
            <a:pPr lvl="1"/>
            <a:r>
              <a:rPr lang="en-US" dirty="0" smtClean="0">
                <a:solidFill>
                  <a:srgbClr val="00CC99"/>
                </a:solidFill>
              </a:rPr>
              <a:t>Do not disclose the training exercise to others (including your company mates)</a:t>
            </a:r>
          </a:p>
          <a:p>
            <a:pPr lvl="2"/>
            <a:r>
              <a:rPr lang="en-US" dirty="0" smtClean="0"/>
              <a:t>Maybe we can repeat this training in the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565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</a:t>
            </a:r>
            <a:r>
              <a:rPr lang="en-US" dirty="0">
                <a:latin typeface="Courier New"/>
                <a:cs typeface="Courier New"/>
              </a:rPr>
              <a:t>Fibonacci</a:t>
            </a:r>
            <a:r>
              <a:rPr lang="en-US" dirty="0"/>
              <a:t> class</a:t>
            </a:r>
          </a:p>
        </p:txBody>
      </p:sp>
      <p:pic>
        <p:nvPicPr>
          <p:cNvPr id="19" name="Picture 18" descr="Screen Shot 2014-04-02 at 16.44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01"/>
          <a:stretch/>
        </p:blipFill>
        <p:spPr>
          <a:xfrm>
            <a:off x="4501215" y="1594539"/>
            <a:ext cx="4104150" cy="333219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347864" y="4221088"/>
            <a:ext cx="1604823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1053" y="3343924"/>
            <a:ext cx="294681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Try this one!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(right now, this test is decorated with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 New"/>
                <a:cs typeface="Courier New"/>
              </a:rPr>
              <a:t>@Ignore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besides @Test, to avoid test execution)</a:t>
            </a:r>
          </a:p>
        </p:txBody>
      </p:sp>
    </p:spTree>
    <p:extLst>
      <p:ext uri="{BB962C8B-B14F-4D97-AF65-F5344CB8AC3E}">
        <p14:creationId xmlns:p14="http://schemas.microsoft.com/office/powerpoint/2010/main" val="1537179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creen Shot 2014-04-03 at 12.39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490" y="1056104"/>
            <a:ext cx="3852507" cy="5098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</a:t>
            </a:r>
            <a:r>
              <a:rPr lang="en-US" dirty="0">
                <a:latin typeface="Courier New"/>
                <a:cs typeface="Courier New"/>
              </a:rPr>
              <a:t>Fibonacci</a:t>
            </a:r>
            <a:r>
              <a:rPr lang="en-US" dirty="0"/>
              <a:t> class</a:t>
            </a:r>
          </a:p>
        </p:txBody>
      </p:sp>
      <p:cxnSp>
        <p:nvCxnSpPr>
          <p:cNvPr id="6" name="Straight Arrow Connector 5"/>
          <p:cNvCxnSpPr>
            <a:stCxn id="8" idx="3"/>
          </p:cNvCxnSpPr>
          <p:nvPr/>
        </p:nvCxnSpPr>
        <p:spPr>
          <a:xfrm>
            <a:off x="3074756" y="2832231"/>
            <a:ext cx="2072086" cy="46166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2561" y="2370566"/>
            <a:ext cx="2542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Don’t lose time. It will take quite a while to finish</a:t>
            </a:r>
          </a:p>
        </p:txBody>
      </p:sp>
      <p:cxnSp>
        <p:nvCxnSpPr>
          <p:cNvPr id="13" name="Straight Arrow Connector 12"/>
          <p:cNvCxnSpPr>
            <a:stCxn id="15" idx="0"/>
          </p:cNvCxnSpPr>
          <p:nvPr/>
        </p:nvCxnSpPr>
        <p:spPr>
          <a:xfrm flipV="1">
            <a:off x="2567549" y="3293897"/>
            <a:ext cx="2579293" cy="166050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6608" y="4954403"/>
            <a:ext cx="4461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We can use a trick provided by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JUnit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to avoid long lasting cases: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6"/>
                </a:solidFill>
                <a:latin typeface="Courier New"/>
                <a:cs typeface="Courier New"/>
              </a:rPr>
              <a:t>@Test (timeout = &lt;</a:t>
            </a:r>
            <a:r>
              <a:rPr lang="en-US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miliseconds</a:t>
            </a:r>
            <a:r>
              <a:rPr lang="en-US" dirty="0" smtClean="0">
                <a:solidFill>
                  <a:schemeClr val="accent6"/>
                </a:solidFill>
                <a:latin typeface="Courier New"/>
                <a:cs typeface="Courier New"/>
              </a:rPr>
              <a:t>&gt;)</a:t>
            </a:r>
          </a:p>
        </p:txBody>
      </p:sp>
    </p:spTree>
    <p:extLst>
      <p:ext uri="{BB962C8B-B14F-4D97-AF65-F5344CB8AC3E}">
        <p14:creationId xmlns:p14="http://schemas.microsoft.com/office/powerpoint/2010/main" val="3347991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creen Shot 2014-04-03 at 12.39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490" y="1056104"/>
            <a:ext cx="3852507" cy="5098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</a:t>
            </a:r>
            <a:r>
              <a:rPr lang="en-US" dirty="0">
                <a:latin typeface="Courier New"/>
                <a:cs typeface="Courier New"/>
              </a:rPr>
              <a:t>Fibonacci</a:t>
            </a:r>
            <a:r>
              <a:rPr lang="en-US" dirty="0"/>
              <a:t> class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74756" y="3034632"/>
            <a:ext cx="2072086" cy="21389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2561" y="2370566"/>
            <a:ext cx="25421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However, long lasting test is a sign of poor (production code) design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rgbClr val="660066"/>
                </a:solidFill>
              </a:rPr>
              <a:t>(there are exceptions; see test doubles later)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0851" y="5162434"/>
            <a:ext cx="4367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GP6: Design should be testable (refactor if needed)</a:t>
            </a:r>
          </a:p>
          <a:p>
            <a:endParaRPr lang="en-US" dirty="0">
              <a:solidFill>
                <a:srgbClr val="FF6600"/>
              </a:solidFill>
            </a:endParaRPr>
          </a:p>
          <a:p>
            <a:r>
              <a:rPr lang="en-US" i="1" dirty="0" smtClean="0">
                <a:solidFill>
                  <a:srgbClr val="660066"/>
                </a:solidFill>
              </a:rPr>
              <a:t>(there are many flavors; see later)</a:t>
            </a:r>
            <a:endParaRPr lang="en-US" i="1" dirty="0">
              <a:solidFill>
                <a:srgbClr val="660066"/>
              </a:solidFill>
            </a:endParaRPr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V="1">
            <a:off x="2614671" y="3248526"/>
            <a:ext cx="2532171" cy="191390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520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 (but illustrative)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00050" lvl="1" indent="0">
              <a:buNone/>
            </a:pPr>
            <a:endParaRPr lang="en-US" dirty="0" smtClean="0"/>
          </a:p>
          <a:p>
            <a:pPr marL="400050" lvl="1" indent="0">
              <a:buNone/>
            </a:pPr>
            <a:endParaRPr lang="en-US" dirty="0" smtClean="0"/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endParaRPr lang="en-US" dirty="0"/>
          </a:p>
          <a:p>
            <a:r>
              <a:rPr lang="en-US" dirty="0" smtClean="0"/>
              <a:t>Slices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D9D9D9"/>
                </a:solidFill>
              </a:rPr>
              <a:t>Calculate f(0)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D9D9D9"/>
                </a:solidFill>
              </a:rPr>
              <a:t>Calculate f(1)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D9D9D9"/>
                </a:solidFill>
              </a:rPr>
              <a:t>Calculate f(n)      		</a:t>
            </a:r>
            <a:r>
              <a:rPr lang="en-US" i="1" dirty="0" smtClean="0">
                <a:solidFill>
                  <a:srgbClr val="D9D9D9"/>
                </a:solidFill>
              </a:rPr>
              <a:t>(recursive)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Refactor f(n)		(iterative)</a:t>
            </a:r>
            <a:endParaRPr lang="en-US" dirty="0"/>
          </a:p>
        </p:txBody>
      </p:sp>
      <p:pic>
        <p:nvPicPr>
          <p:cNvPr id="4" name="Picture 3" descr="Screen Shot 2014-04-01 at 16.15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40" y="1510572"/>
            <a:ext cx="3784600" cy="1079500"/>
          </a:xfrm>
          <a:prstGeom prst="rect">
            <a:avLst/>
          </a:prstGeom>
        </p:spPr>
      </p:pic>
      <p:pic>
        <p:nvPicPr>
          <p:cNvPr id="5" name="Picture 4" descr="Screen Shot 2014-04-01 at 16.15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70" y="2296975"/>
            <a:ext cx="1524000" cy="10922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393875" y="5038531"/>
            <a:ext cx="1529406" cy="4915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393875" y="5038531"/>
            <a:ext cx="1529406" cy="4915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3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</a:t>
            </a:r>
            <a:r>
              <a:rPr lang="en-US" dirty="0">
                <a:latin typeface="Courier New"/>
                <a:cs typeface="Courier New"/>
              </a:rPr>
              <a:t>Fibonacci</a:t>
            </a:r>
            <a:r>
              <a:rPr lang="en-US" dirty="0"/>
              <a:t> class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47864" y="4221088"/>
            <a:ext cx="1604823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36032" y="4036422"/>
            <a:ext cx="191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Big difference!</a:t>
            </a:r>
          </a:p>
        </p:txBody>
      </p:sp>
      <p:pic>
        <p:nvPicPr>
          <p:cNvPr id="3" name="Picture 2" descr="Screen Shot 2014-04-02 at 18.54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909" y="1474688"/>
            <a:ext cx="4263021" cy="377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30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3" y="1183681"/>
            <a:ext cx="7772400" cy="1143000"/>
          </a:xfrm>
        </p:spPr>
        <p:txBody>
          <a:bodyPr/>
          <a:lstStyle/>
          <a:p>
            <a:r>
              <a:rPr lang="en-US" dirty="0" smtClean="0"/>
              <a:t>Summary of good practices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930" y="2340909"/>
            <a:ext cx="8522481" cy="1489075"/>
          </a:xfrm>
        </p:spPr>
        <p:txBody>
          <a:bodyPr/>
          <a:lstStyle/>
          <a:p>
            <a:pPr algn="l"/>
            <a:r>
              <a:rPr lang="en-US" sz="2000" dirty="0" smtClean="0">
                <a:solidFill>
                  <a:srgbClr val="FF6600"/>
                </a:solidFill>
              </a:rPr>
              <a:t>GP0: 100% test coverage is not the goal</a:t>
            </a:r>
          </a:p>
          <a:p>
            <a:pPr algn="l"/>
            <a:r>
              <a:rPr lang="en-US" sz="2000" dirty="0" smtClean="0">
                <a:solidFill>
                  <a:srgbClr val="FF6600"/>
                </a:solidFill>
              </a:rPr>
              <a:t>GP1: No production code without test code</a:t>
            </a:r>
          </a:p>
          <a:p>
            <a:pPr algn="l"/>
            <a:r>
              <a:rPr lang="en-US" sz="2000" dirty="0" smtClean="0">
                <a:solidFill>
                  <a:srgbClr val="FF6600"/>
                </a:solidFill>
              </a:rPr>
              <a:t>GP2: </a:t>
            </a:r>
            <a:r>
              <a:rPr lang="en-US" sz="2000" dirty="0">
                <a:solidFill>
                  <a:srgbClr val="FF6600"/>
                </a:solidFill>
              </a:rPr>
              <a:t>Test method names must be </a:t>
            </a:r>
            <a:r>
              <a:rPr lang="en-US" sz="2000" dirty="0" smtClean="0">
                <a:solidFill>
                  <a:srgbClr val="FF6600"/>
                </a:solidFill>
              </a:rPr>
              <a:t>meaningful</a:t>
            </a:r>
          </a:p>
          <a:p>
            <a:pPr algn="l"/>
            <a:r>
              <a:rPr lang="en-US" sz="2000" dirty="0">
                <a:solidFill>
                  <a:srgbClr val="FF6600"/>
                </a:solidFill>
              </a:rPr>
              <a:t>GP3: Focus on behavior, not </a:t>
            </a:r>
            <a:r>
              <a:rPr lang="en-US" sz="2000" dirty="0" smtClean="0">
                <a:solidFill>
                  <a:srgbClr val="FF6600"/>
                </a:solidFill>
              </a:rPr>
              <a:t>implementation</a:t>
            </a:r>
          </a:p>
          <a:p>
            <a:pPr algn="l"/>
            <a:r>
              <a:rPr lang="en-US" sz="2000" dirty="0" smtClean="0">
                <a:solidFill>
                  <a:srgbClr val="FF6600"/>
                </a:solidFill>
              </a:rPr>
              <a:t>GP4: </a:t>
            </a:r>
            <a:r>
              <a:rPr lang="en-US" sz="2000" dirty="0">
                <a:solidFill>
                  <a:srgbClr val="FF6600"/>
                </a:solidFill>
              </a:rPr>
              <a:t>Unfinished tests should </a:t>
            </a:r>
            <a:r>
              <a:rPr lang="en-US" sz="2000" dirty="0" smtClean="0">
                <a:solidFill>
                  <a:srgbClr val="FF6600"/>
                </a:solidFill>
              </a:rPr>
              <a:t>fail</a:t>
            </a:r>
          </a:p>
          <a:p>
            <a:pPr algn="l"/>
            <a:r>
              <a:rPr lang="en-US" sz="2000" dirty="0" smtClean="0">
                <a:solidFill>
                  <a:srgbClr val="FF6600"/>
                </a:solidFill>
              </a:rPr>
              <a:t>GP5: Tests should provide fast feedback</a:t>
            </a:r>
          </a:p>
          <a:p>
            <a:pPr algn="l"/>
            <a:r>
              <a:rPr lang="en-US" sz="2000" dirty="0" smtClean="0">
                <a:solidFill>
                  <a:srgbClr val="FF6600"/>
                </a:solidFill>
              </a:rPr>
              <a:t>GP6: Design should be testable (refactor if needed)</a:t>
            </a:r>
          </a:p>
        </p:txBody>
      </p:sp>
    </p:spTree>
    <p:extLst>
      <p:ext uri="{BB962C8B-B14F-4D97-AF65-F5344CB8AC3E}">
        <p14:creationId xmlns:p14="http://schemas.microsoft.com/office/powerpoint/2010/main" val="3499530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Parameterized 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Not the right moment, but definitely the right place (</a:t>
            </a:r>
            <a:r>
              <a:rPr lang="en-US" i="1" dirty="0" smtClean="0"/>
              <a:t>Fibonacci</a:t>
            </a:r>
            <a:r>
              <a:rPr lang="en-US" dirty="0" smtClean="0"/>
              <a:t> example)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7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Parameterized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not pay attention </a:t>
            </a:r>
            <a:r>
              <a:rPr lang="en-US" i="1" dirty="0" smtClean="0"/>
              <a:t>to some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576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Parameterized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9D9D9"/>
                </a:solidFill>
              </a:rPr>
              <a:t>Do not pay attention </a:t>
            </a:r>
            <a:r>
              <a:rPr lang="en-US" i="1" dirty="0" smtClean="0">
                <a:solidFill>
                  <a:srgbClr val="D9D9D9"/>
                </a:solidFill>
              </a:rPr>
              <a:t>to some details</a:t>
            </a:r>
            <a:endParaRPr lang="en-US" dirty="0">
              <a:solidFill>
                <a:srgbClr val="D9D9D9"/>
              </a:solidFill>
            </a:endParaRPr>
          </a:p>
          <a:p>
            <a:r>
              <a:rPr lang="en-US" dirty="0" smtClean="0"/>
              <a:t>Parameterized tests are a way to remove duplications when tests differ in small details</a:t>
            </a:r>
          </a:p>
          <a:p>
            <a:pPr lvl="1"/>
            <a:r>
              <a:rPr lang="en-US" dirty="0" smtClean="0"/>
              <a:t>Input/output combinations, for instance</a:t>
            </a:r>
          </a:p>
          <a:p>
            <a:r>
              <a:rPr lang="en-US" dirty="0" smtClean="0"/>
              <a:t>Test cases’ values can be defined in an array that is passed in turn to a test method</a:t>
            </a:r>
            <a:endParaRPr lang="en-US" dirty="0"/>
          </a:p>
          <a:p>
            <a:pPr lvl="1"/>
            <a:r>
              <a:rPr lang="en-US" dirty="0" smtClean="0"/>
              <a:t>Only 1 test method need to be written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709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72166" y="310530"/>
            <a:ext cx="9255334" cy="6340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/>
                <a:cs typeface="Courier New"/>
              </a:rPr>
              <a:t>@</a:t>
            </a:r>
            <a:r>
              <a:rPr lang="en-US" sz="1400" dirty="0" err="1">
                <a:latin typeface="Courier New"/>
                <a:cs typeface="Courier New"/>
              </a:rPr>
              <a:t>RunWith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Parameterized.class</a:t>
            </a:r>
            <a:r>
              <a:rPr lang="en-US" sz="1400" dirty="0">
                <a:latin typeface="Courier New"/>
                <a:cs typeface="Courier New"/>
              </a:rPr>
              <a:t>)</a:t>
            </a:r>
          </a:p>
          <a:p>
            <a:r>
              <a:rPr lang="en-US" sz="1400" dirty="0">
                <a:latin typeface="Courier New"/>
                <a:cs typeface="Courier New"/>
              </a:rPr>
              <a:t>public class </a:t>
            </a:r>
            <a:r>
              <a:rPr lang="en-US" sz="1400" dirty="0" err="1">
                <a:latin typeface="Courier New"/>
                <a:cs typeface="Courier New"/>
              </a:rPr>
              <a:t>FibonacciParameterizedTest</a:t>
            </a:r>
            <a:r>
              <a:rPr lang="en-US" sz="1400" dirty="0">
                <a:latin typeface="Courier New"/>
                <a:cs typeface="Courier New"/>
              </a:rPr>
              <a:t> {</a:t>
            </a:r>
          </a:p>
          <a:p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	private </a:t>
            </a:r>
            <a:r>
              <a:rPr lang="en-US" sz="1400" dirty="0" err="1">
                <a:latin typeface="Courier New"/>
                <a:cs typeface="Courier New"/>
              </a:rPr>
              <a:t>int</a:t>
            </a:r>
            <a:r>
              <a:rPr lang="en-US" sz="1400" dirty="0">
                <a:latin typeface="Courier New"/>
                <a:cs typeface="Courier New"/>
              </a:rPr>
              <a:t> n;</a:t>
            </a:r>
          </a:p>
          <a:p>
            <a:r>
              <a:rPr lang="en-US" sz="1400" dirty="0">
                <a:latin typeface="Courier New"/>
                <a:cs typeface="Courier New"/>
              </a:rPr>
              <a:t>	private long result;</a:t>
            </a:r>
          </a:p>
          <a:p>
            <a:r>
              <a:rPr lang="en-US" sz="1400" dirty="0">
                <a:latin typeface="Courier New"/>
                <a:cs typeface="Courier New"/>
              </a:rPr>
              <a:t>	</a:t>
            </a:r>
          </a:p>
          <a:p>
            <a:r>
              <a:rPr lang="en-US" sz="1400" dirty="0">
                <a:latin typeface="Courier New"/>
                <a:cs typeface="Courier New"/>
              </a:rPr>
              <a:t>	public </a:t>
            </a:r>
            <a:r>
              <a:rPr lang="en-US" sz="1400" dirty="0" err="1">
                <a:latin typeface="Courier New"/>
                <a:cs typeface="Courier New"/>
              </a:rPr>
              <a:t>FibonacciParameterizedTest</a:t>
            </a:r>
            <a:r>
              <a:rPr lang="en-US" sz="1400" dirty="0">
                <a:latin typeface="Courier New"/>
                <a:cs typeface="Courier New"/>
              </a:rPr>
              <a:t> (</a:t>
            </a:r>
            <a:r>
              <a:rPr lang="en-US" sz="1400" dirty="0" err="1">
                <a:latin typeface="Courier New"/>
                <a:cs typeface="Courier New"/>
              </a:rPr>
              <a:t>int</a:t>
            </a:r>
            <a:r>
              <a:rPr lang="en-US" sz="1400" dirty="0">
                <a:latin typeface="Courier New"/>
                <a:cs typeface="Courier New"/>
              </a:rPr>
              <a:t> n, long result) {</a:t>
            </a:r>
          </a:p>
          <a:p>
            <a:r>
              <a:rPr lang="en-US" sz="1400" dirty="0">
                <a:latin typeface="Courier New"/>
                <a:cs typeface="Courier New"/>
              </a:rPr>
              <a:t>		</a:t>
            </a:r>
            <a:r>
              <a:rPr lang="en-US" sz="1400" dirty="0" err="1">
                <a:latin typeface="Courier New"/>
                <a:cs typeface="Courier New"/>
              </a:rPr>
              <a:t>this.n</a:t>
            </a:r>
            <a:r>
              <a:rPr lang="en-US" sz="1400" dirty="0">
                <a:latin typeface="Courier New"/>
                <a:cs typeface="Courier New"/>
              </a:rPr>
              <a:t> = n;</a:t>
            </a:r>
          </a:p>
          <a:p>
            <a:r>
              <a:rPr lang="en-US" sz="1400" dirty="0">
                <a:latin typeface="Courier New"/>
                <a:cs typeface="Courier New"/>
              </a:rPr>
              <a:t>		</a:t>
            </a:r>
            <a:r>
              <a:rPr lang="en-US" sz="1400" dirty="0" err="1">
                <a:latin typeface="Courier New"/>
                <a:cs typeface="Courier New"/>
              </a:rPr>
              <a:t>this.result</a:t>
            </a:r>
            <a:r>
              <a:rPr lang="en-US" sz="1400" dirty="0">
                <a:latin typeface="Courier New"/>
                <a:cs typeface="Courier New"/>
              </a:rPr>
              <a:t> = result;</a:t>
            </a:r>
          </a:p>
          <a:p>
            <a:r>
              <a:rPr lang="en-US" sz="1400" dirty="0">
                <a:latin typeface="Courier New"/>
                <a:cs typeface="Courier New"/>
              </a:rPr>
              <a:t>	}</a:t>
            </a:r>
          </a:p>
          <a:p>
            <a:r>
              <a:rPr lang="en-US" sz="1400" dirty="0">
                <a:latin typeface="Courier New"/>
                <a:cs typeface="Courier New"/>
              </a:rPr>
              <a:t>	</a:t>
            </a:r>
          </a:p>
          <a:p>
            <a:r>
              <a:rPr lang="en-US" sz="1400" dirty="0">
                <a:latin typeface="Courier New"/>
                <a:cs typeface="Courier New"/>
              </a:rPr>
              <a:t>	@Parameters</a:t>
            </a:r>
          </a:p>
          <a:p>
            <a:r>
              <a:rPr lang="en-US" sz="1400" dirty="0">
                <a:latin typeface="Courier New"/>
                <a:cs typeface="Courier New"/>
              </a:rPr>
              <a:t>	public static Collection&lt;Object[]&gt; </a:t>
            </a:r>
            <a:r>
              <a:rPr lang="en-US" sz="1400" dirty="0" err="1">
                <a:latin typeface="Courier New"/>
                <a:cs typeface="Courier New"/>
              </a:rPr>
              <a:t>myData</a:t>
            </a:r>
            <a:r>
              <a:rPr lang="en-US" sz="1400" dirty="0">
                <a:latin typeface="Courier New"/>
                <a:cs typeface="Courier New"/>
              </a:rPr>
              <a:t>() {</a:t>
            </a:r>
          </a:p>
          <a:p>
            <a:r>
              <a:rPr lang="en-US" sz="1400" dirty="0">
                <a:latin typeface="Courier New"/>
                <a:cs typeface="Courier New"/>
              </a:rPr>
              <a:t>		return </a:t>
            </a:r>
            <a:r>
              <a:rPr lang="en-US" sz="1400" dirty="0" err="1">
                <a:latin typeface="Courier New"/>
                <a:cs typeface="Courier New"/>
              </a:rPr>
              <a:t>Arrays.asList</a:t>
            </a:r>
            <a:r>
              <a:rPr lang="en-US" sz="1400" dirty="0">
                <a:latin typeface="Courier New"/>
                <a:cs typeface="Courier New"/>
              </a:rPr>
              <a:t>(new Object[][] </a:t>
            </a:r>
            <a:r>
              <a:rPr lang="en-US" sz="1400" dirty="0" smtClean="0">
                <a:latin typeface="Courier New"/>
                <a:cs typeface="Courier New"/>
              </a:rPr>
              <a:t>{	{</a:t>
            </a:r>
            <a:r>
              <a:rPr lang="en-US" sz="1400" dirty="0">
                <a:latin typeface="Courier New"/>
                <a:cs typeface="Courier New"/>
              </a:rPr>
              <a:t>0, 0},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</a:t>
            </a:r>
            <a:r>
              <a:rPr lang="en-US" sz="1400" dirty="0" smtClean="0">
                <a:latin typeface="Courier New"/>
                <a:cs typeface="Courier New"/>
              </a:rPr>
              <a:t>   	{</a:t>
            </a:r>
            <a:r>
              <a:rPr lang="en-US" sz="1400" dirty="0">
                <a:latin typeface="Courier New"/>
                <a:cs typeface="Courier New"/>
              </a:rPr>
              <a:t>1, 1}, 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</a:t>
            </a:r>
            <a:r>
              <a:rPr lang="en-US" sz="1400" dirty="0" smtClean="0">
                <a:latin typeface="Courier New"/>
                <a:cs typeface="Courier New"/>
              </a:rPr>
              <a:t>	{</a:t>
            </a:r>
            <a:r>
              <a:rPr lang="en-US" sz="1400" dirty="0">
                <a:latin typeface="Courier New"/>
                <a:cs typeface="Courier New"/>
              </a:rPr>
              <a:t>10, 55},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	</a:t>
            </a:r>
            <a:r>
              <a:rPr lang="en-US" sz="1400" dirty="0" smtClean="0">
                <a:latin typeface="Courier New"/>
                <a:cs typeface="Courier New"/>
              </a:rPr>
              <a:t>{</a:t>
            </a:r>
            <a:r>
              <a:rPr lang="en-US" sz="1400" dirty="0">
                <a:latin typeface="Courier New"/>
                <a:cs typeface="Courier New"/>
              </a:rPr>
              <a:t>47, 2971215073L},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 </a:t>
            </a:r>
            <a:r>
              <a:rPr lang="en-US" sz="1400" dirty="0" smtClean="0">
                <a:latin typeface="Courier New"/>
                <a:cs typeface="Courier New"/>
              </a:rPr>
              <a:t>  	{</a:t>
            </a:r>
            <a:r>
              <a:rPr lang="en-US" sz="1400" dirty="0">
                <a:latin typeface="Courier New"/>
                <a:cs typeface="Courier New"/>
              </a:rPr>
              <a:t>92, 7540113804746346429L},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	</a:t>
            </a:r>
            <a:r>
              <a:rPr lang="en-US" sz="1400" dirty="0" smtClean="0">
                <a:latin typeface="Courier New"/>
                <a:cs typeface="Courier New"/>
              </a:rPr>
              <a:t>{</a:t>
            </a:r>
            <a:r>
              <a:rPr lang="en-US" sz="1400" dirty="0">
                <a:latin typeface="Courier New"/>
                <a:cs typeface="Courier New"/>
              </a:rPr>
              <a:t>93, -1},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	</a:t>
            </a:r>
            <a:r>
              <a:rPr lang="en-US" sz="1400" dirty="0" smtClean="0">
                <a:latin typeface="Courier New"/>
                <a:cs typeface="Courier New"/>
              </a:rPr>
              <a:t>{</a:t>
            </a:r>
            <a:r>
              <a:rPr lang="en-US" sz="1400" dirty="0">
                <a:latin typeface="Courier New"/>
                <a:cs typeface="Courier New"/>
              </a:rPr>
              <a:t>-1, -1} });</a:t>
            </a:r>
          </a:p>
          <a:p>
            <a:r>
              <a:rPr lang="en-US" sz="1400" dirty="0">
                <a:latin typeface="Courier New"/>
                <a:cs typeface="Courier New"/>
              </a:rPr>
              <a:t>	}</a:t>
            </a:r>
          </a:p>
          <a:p>
            <a:r>
              <a:rPr lang="en-US" sz="1400" dirty="0">
                <a:latin typeface="Courier New"/>
                <a:cs typeface="Courier New"/>
              </a:rPr>
              <a:t>	</a:t>
            </a:r>
          </a:p>
          <a:p>
            <a:r>
              <a:rPr lang="en-US" sz="1400" dirty="0">
                <a:latin typeface="Courier New"/>
                <a:cs typeface="Courier New"/>
              </a:rPr>
              <a:t>	@Test</a:t>
            </a:r>
          </a:p>
          <a:p>
            <a:r>
              <a:rPr lang="en-US" sz="1400" dirty="0">
                <a:latin typeface="Courier New"/>
                <a:cs typeface="Courier New"/>
              </a:rPr>
              <a:t>	public void </a:t>
            </a:r>
            <a:r>
              <a:rPr lang="en-US" sz="1400" dirty="0" err="1">
                <a:latin typeface="Courier New"/>
                <a:cs typeface="Courier New"/>
              </a:rPr>
              <a:t>checkValue</a:t>
            </a:r>
            <a:r>
              <a:rPr lang="en-US" sz="1400" dirty="0">
                <a:latin typeface="Courier New"/>
                <a:cs typeface="Courier New"/>
              </a:rPr>
              <a:t>() {</a:t>
            </a:r>
          </a:p>
          <a:p>
            <a:r>
              <a:rPr lang="en-US" sz="1400" dirty="0">
                <a:latin typeface="Courier New"/>
                <a:cs typeface="Courier New"/>
              </a:rPr>
              <a:t>		</a:t>
            </a:r>
            <a:r>
              <a:rPr lang="en-US" sz="1400" dirty="0" err="1">
                <a:latin typeface="Courier New"/>
                <a:cs typeface="Courier New"/>
              </a:rPr>
              <a:t>assertEquals</a:t>
            </a:r>
            <a:r>
              <a:rPr lang="en-US" sz="1400" dirty="0">
                <a:latin typeface="Courier New"/>
                <a:cs typeface="Courier New"/>
              </a:rPr>
              <a:t>(result, </a:t>
            </a:r>
            <a:r>
              <a:rPr lang="en-US" sz="1400" dirty="0" err="1">
                <a:latin typeface="Courier New"/>
                <a:cs typeface="Courier New"/>
              </a:rPr>
              <a:t>Fibonacci.calculate</a:t>
            </a:r>
            <a:r>
              <a:rPr lang="en-US" sz="1400" dirty="0">
                <a:latin typeface="Courier New"/>
                <a:cs typeface="Courier New"/>
              </a:rPr>
              <a:t>(n));</a:t>
            </a:r>
          </a:p>
          <a:p>
            <a:r>
              <a:rPr lang="en-US" sz="1400" dirty="0">
                <a:latin typeface="Courier New"/>
                <a:cs typeface="Courier New"/>
              </a:rPr>
              <a:t>	}</a:t>
            </a:r>
          </a:p>
          <a:p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}</a:t>
            </a:r>
          </a:p>
        </p:txBody>
      </p:sp>
      <p:cxnSp>
        <p:nvCxnSpPr>
          <p:cNvPr id="6" name="Straight Arrow Connector 5"/>
          <p:cNvCxnSpPr>
            <a:stCxn id="7" idx="1"/>
          </p:cNvCxnSpPr>
          <p:nvPr/>
        </p:nvCxnSpPr>
        <p:spPr>
          <a:xfrm flipH="1" flipV="1">
            <a:off x="3905446" y="477912"/>
            <a:ext cx="2869849" cy="41549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775295" y="293243"/>
            <a:ext cx="1911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Parameterized tests need a special test runner</a:t>
            </a:r>
          </a:p>
        </p:txBody>
      </p:sp>
    </p:spTree>
    <p:extLst>
      <p:ext uri="{BB962C8B-B14F-4D97-AF65-F5344CB8AC3E}">
        <p14:creationId xmlns:p14="http://schemas.microsoft.com/office/powerpoint/2010/main" val="3721056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clarification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collect some information from you</a:t>
            </a:r>
          </a:p>
          <a:p>
            <a:pPr lvl="1"/>
            <a:r>
              <a:rPr lang="en-US" dirty="0" smtClean="0"/>
              <a:t>Questionnaire answers</a:t>
            </a:r>
          </a:p>
          <a:p>
            <a:pPr lvl="1"/>
            <a:r>
              <a:rPr lang="en-US" dirty="0" smtClean="0"/>
              <a:t>Code</a:t>
            </a:r>
          </a:p>
          <a:p>
            <a:r>
              <a:rPr lang="en-US" dirty="0" smtClean="0"/>
              <a:t>These data will be analyzed for scientific purposes, under ethical standards:</a:t>
            </a:r>
          </a:p>
          <a:p>
            <a:pPr lvl="1"/>
            <a:r>
              <a:rPr lang="en-US" dirty="0" smtClean="0"/>
              <a:t>We annotate quizzes and code with your IDs, but </a:t>
            </a:r>
            <a:r>
              <a:rPr lang="en-US" dirty="0" smtClean="0">
                <a:solidFill>
                  <a:schemeClr val="accent1"/>
                </a:solidFill>
              </a:rPr>
              <a:t>we cannot trace IDs and names</a:t>
            </a:r>
          </a:p>
          <a:p>
            <a:pPr lvl="1"/>
            <a:r>
              <a:rPr lang="en-US" dirty="0" smtClean="0"/>
              <a:t>Company will get from us </a:t>
            </a:r>
            <a:r>
              <a:rPr lang="en-US" dirty="0" smtClean="0">
                <a:solidFill>
                  <a:schemeClr val="accent1"/>
                </a:solidFill>
              </a:rPr>
              <a:t>aggregated information ONLY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The company can decide to share this information, or not</a:t>
            </a:r>
          </a:p>
        </p:txBody>
      </p:sp>
    </p:spTree>
    <p:extLst>
      <p:ext uri="{BB962C8B-B14F-4D97-AF65-F5344CB8AC3E}">
        <p14:creationId xmlns:p14="http://schemas.microsoft.com/office/powerpoint/2010/main" val="3960627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72166" y="310530"/>
            <a:ext cx="9255334" cy="6340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/>
                <a:cs typeface="Courier New"/>
              </a:rPr>
              <a:t>@</a:t>
            </a:r>
            <a:r>
              <a:rPr lang="en-US" sz="1400" dirty="0" err="1">
                <a:latin typeface="Courier New"/>
                <a:cs typeface="Courier New"/>
              </a:rPr>
              <a:t>RunWith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Parameterized.class</a:t>
            </a:r>
            <a:r>
              <a:rPr lang="en-US" sz="1400" dirty="0">
                <a:latin typeface="Courier New"/>
                <a:cs typeface="Courier New"/>
              </a:rPr>
              <a:t>)</a:t>
            </a:r>
          </a:p>
          <a:p>
            <a:r>
              <a:rPr lang="en-US" sz="1400" dirty="0">
                <a:latin typeface="Courier New"/>
                <a:cs typeface="Courier New"/>
              </a:rPr>
              <a:t>public class </a:t>
            </a:r>
            <a:r>
              <a:rPr lang="en-US" sz="1400" dirty="0" err="1">
                <a:latin typeface="Courier New"/>
                <a:cs typeface="Courier New"/>
              </a:rPr>
              <a:t>FibonacciParameterizedTest</a:t>
            </a:r>
            <a:r>
              <a:rPr lang="en-US" sz="1400" dirty="0">
                <a:latin typeface="Courier New"/>
                <a:cs typeface="Courier New"/>
              </a:rPr>
              <a:t> {</a:t>
            </a:r>
          </a:p>
          <a:p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	private </a:t>
            </a:r>
            <a:r>
              <a:rPr lang="en-US" sz="1400" dirty="0" err="1">
                <a:latin typeface="Courier New"/>
                <a:cs typeface="Courier New"/>
              </a:rPr>
              <a:t>int</a:t>
            </a:r>
            <a:r>
              <a:rPr lang="en-US" sz="1400" dirty="0">
                <a:latin typeface="Courier New"/>
                <a:cs typeface="Courier New"/>
              </a:rPr>
              <a:t> n;</a:t>
            </a:r>
          </a:p>
          <a:p>
            <a:r>
              <a:rPr lang="en-US" sz="1400" dirty="0">
                <a:latin typeface="Courier New"/>
                <a:cs typeface="Courier New"/>
              </a:rPr>
              <a:t>	private long result;</a:t>
            </a:r>
          </a:p>
          <a:p>
            <a:r>
              <a:rPr lang="en-US" sz="1400" dirty="0">
                <a:latin typeface="Courier New"/>
                <a:cs typeface="Courier New"/>
              </a:rPr>
              <a:t>	</a:t>
            </a:r>
          </a:p>
          <a:p>
            <a:r>
              <a:rPr lang="en-US" sz="1400" dirty="0">
                <a:latin typeface="Courier New"/>
                <a:cs typeface="Courier New"/>
              </a:rPr>
              <a:t>	public </a:t>
            </a:r>
            <a:r>
              <a:rPr lang="en-US" sz="1400" dirty="0" err="1">
                <a:latin typeface="Courier New"/>
                <a:cs typeface="Courier New"/>
              </a:rPr>
              <a:t>FibonacciParameterizedTest</a:t>
            </a:r>
            <a:r>
              <a:rPr lang="en-US" sz="1400" dirty="0">
                <a:latin typeface="Courier New"/>
                <a:cs typeface="Courier New"/>
              </a:rPr>
              <a:t> (</a:t>
            </a:r>
            <a:r>
              <a:rPr lang="en-US" sz="1400" dirty="0" err="1">
                <a:latin typeface="Courier New"/>
                <a:cs typeface="Courier New"/>
              </a:rPr>
              <a:t>int</a:t>
            </a:r>
            <a:r>
              <a:rPr lang="en-US" sz="1400" dirty="0">
                <a:latin typeface="Courier New"/>
                <a:cs typeface="Courier New"/>
              </a:rPr>
              <a:t> n, long result) {</a:t>
            </a:r>
          </a:p>
          <a:p>
            <a:r>
              <a:rPr lang="en-US" sz="1400" dirty="0">
                <a:latin typeface="Courier New"/>
                <a:cs typeface="Courier New"/>
              </a:rPr>
              <a:t>		</a:t>
            </a:r>
            <a:r>
              <a:rPr lang="en-US" sz="1400" dirty="0" err="1">
                <a:latin typeface="Courier New"/>
                <a:cs typeface="Courier New"/>
              </a:rPr>
              <a:t>this.n</a:t>
            </a:r>
            <a:r>
              <a:rPr lang="en-US" sz="1400" dirty="0">
                <a:latin typeface="Courier New"/>
                <a:cs typeface="Courier New"/>
              </a:rPr>
              <a:t> = n;</a:t>
            </a:r>
          </a:p>
          <a:p>
            <a:r>
              <a:rPr lang="en-US" sz="1400" dirty="0">
                <a:latin typeface="Courier New"/>
                <a:cs typeface="Courier New"/>
              </a:rPr>
              <a:t>		</a:t>
            </a:r>
            <a:r>
              <a:rPr lang="en-US" sz="1400" dirty="0" err="1">
                <a:latin typeface="Courier New"/>
                <a:cs typeface="Courier New"/>
              </a:rPr>
              <a:t>this.result</a:t>
            </a:r>
            <a:r>
              <a:rPr lang="en-US" sz="1400" dirty="0">
                <a:latin typeface="Courier New"/>
                <a:cs typeface="Courier New"/>
              </a:rPr>
              <a:t> = result;</a:t>
            </a:r>
          </a:p>
          <a:p>
            <a:r>
              <a:rPr lang="en-US" sz="1400" dirty="0">
                <a:latin typeface="Courier New"/>
                <a:cs typeface="Courier New"/>
              </a:rPr>
              <a:t>	}</a:t>
            </a:r>
          </a:p>
          <a:p>
            <a:r>
              <a:rPr lang="en-US" sz="1400" dirty="0">
                <a:latin typeface="Courier New"/>
                <a:cs typeface="Courier New"/>
              </a:rPr>
              <a:t>	</a:t>
            </a:r>
          </a:p>
          <a:p>
            <a:r>
              <a:rPr lang="en-US" sz="1400" dirty="0">
                <a:latin typeface="Courier New"/>
                <a:cs typeface="Courier New"/>
              </a:rPr>
              <a:t>	@Parameters</a:t>
            </a:r>
          </a:p>
          <a:p>
            <a:r>
              <a:rPr lang="en-US" sz="1400" dirty="0">
                <a:latin typeface="Courier New"/>
                <a:cs typeface="Courier New"/>
              </a:rPr>
              <a:t>	public static Collection&lt;Object[]&gt; </a:t>
            </a:r>
            <a:r>
              <a:rPr lang="en-US" sz="1400" dirty="0" err="1">
                <a:latin typeface="Courier New"/>
                <a:cs typeface="Courier New"/>
              </a:rPr>
              <a:t>myData</a:t>
            </a:r>
            <a:r>
              <a:rPr lang="en-US" sz="1400" dirty="0">
                <a:latin typeface="Courier New"/>
                <a:cs typeface="Courier New"/>
              </a:rPr>
              <a:t>() {</a:t>
            </a:r>
          </a:p>
          <a:p>
            <a:r>
              <a:rPr lang="en-US" sz="1400" dirty="0">
                <a:latin typeface="Courier New"/>
                <a:cs typeface="Courier New"/>
              </a:rPr>
              <a:t>		return </a:t>
            </a:r>
            <a:r>
              <a:rPr lang="en-US" sz="1400" dirty="0" err="1">
                <a:latin typeface="Courier New"/>
                <a:cs typeface="Courier New"/>
              </a:rPr>
              <a:t>Arrays.asList</a:t>
            </a:r>
            <a:r>
              <a:rPr lang="en-US" sz="1400" dirty="0">
                <a:latin typeface="Courier New"/>
                <a:cs typeface="Courier New"/>
              </a:rPr>
              <a:t>(new Object[][] </a:t>
            </a:r>
            <a:r>
              <a:rPr lang="en-US" sz="1400" dirty="0" smtClean="0">
                <a:latin typeface="Courier New"/>
                <a:cs typeface="Courier New"/>
              </a:rPr>
              <a:t>{	{</a:t>
            </a:r>
            <a:r>
              <a:rPr lang="en-US" sz="1400" dirty="0">
                <a:latin typeface="Courier New"/>
                <a:cs typeface="Courier New"/>
              </a:rPr>
              <a:t>0, 0},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</a:t>
            </a:r>
            <a:r>
              <a:rPr lang="en-US" sz="1400" dirty="0" smtClean="0">
                <a:latin typeface="Courier New"/>
                <a:cs typeface="Courier New"/>
              </a:rPr>
              <a:t>   	{</a:t>
            </a:r>
            <a:r>
              <a:rPr lang="en-US" sz="1400" dirty="0">
                <a:latin typeface="Courier New"/>
                <a:cs typeface="Courier New"/>
              </a:rPr>
              <a:t>1, 1}, 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</a:t>
            </a:r>
            <a:r>
              <a:rPr lang="en-US" sz="1400" dirty="0" smtClean="0">
                <a:latin typeface="Courier New"/>
                <a:cs typeface="Courier New"/>
              </a:rPr>
              <a:t>	{</a:t>
            </a:r>
            <a:r>
              <a:rPr lang="en-US" sz="1400" dirty="0">
                <a:latin typeface="Courier New"/>
                <a:cs typeface="Courier New"/>
              </a:rPr>
              <a:t>10, 55},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	</a:t>
            </a:r>
            <a:r>
              <a:rPr lang="en-US" sz="1400" dirty="0" smtClean="0">
                <a:latin typeface="Courier New"/>
                <a:cs typeface="Courier New"/>
              </a:rPr>
              <a:t>{</a:t>
            </a:r>
            <a:r>
              <a:rPr lang="en-US" sz="1400" dirty="0">
                <a:latin typeface="Courier New"/>
                <a:cs typeface="Courier New"/>
              </a:rPr>
              <a:t>47, 2971215073L},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 </a:t>
            </a:r>
            <a:r>
              <a:rPr lang="en-US" sz="1400" dirty="0" smtClean="0">
                <a:latin typeface="Courier New"/>
                <a:cs typeface="Courier New"/>
              </a:rPr>
              <a:t>  	{</a:t>
            </a:r>
            <a:r>
              <a:rPr lang="en-US" sz="1400" dirty="0">
                <a:latin typeface="Courier New"/>
                <a:cs typeface="Courier New"/>
              </a:rPr>
              <a:t>92, 7540113804746346429L},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	</a:t>
            </a:r>
            <a:r>
              <a:rPr lang="en-US" sz="1400" dirty="0" smtClean="0">
                <a:latin typeface="Courier New"/>
                <a:cs typeface="Courier New"/>
              </a:rPr>
              <a:t>{</a:t>
            </a:r>
            <a:r>
              <a:rPr lang="en-US" sz="1400" dirty="0">
                <a:latin typeface="Courier New"/>
                <a:cs typeface="Courier New"/>
              </a:rPr>
              <a:t>93, -1},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	</a:t>
            </a:r>
            <a:r>
              <a:rPr lang="en-US" sz="1400" dirty="0" smtClean="0">
                <a:latin typeface="Courier New"/>
                <a:cs typeface="Courier New"/>
              </a:rPr>
              <a:t>{</a:t>
            </a:r>
            <a:r>
              <a:rPr lang="en-US" sz="1400" dirty="0">
                <a:latin typeface="Courier New"/>
                <a:cs typeface="Courier New"/>
              </a:rPr>
              <a:t>-1, -1} });</a:t>
            </a:r>
          </a:p>
          <a:p>
            <a:r>
              <a:rPr lang="en-US" sz="1400" dirty="0">
                <a:latin typeface="Courier New"/>
                <a:cs typeface="Courier New"/>
              </a:rPr>
              <a:t>	}</a:t>
            </a:r>
          </a:p>
          <a:p>
            <a:r>
              <a:rPr lang="en-US" sz="1400" dirty="0">
                <a:latin typeface="Courier New"/>
                <a:cs typeface="Courier New"/>
              </a:rPr>
              <a:t>	</a:t>
            </a:r>
          </a:p>
          <a:p>
            <a:r>
              <a:rPr lang="en-US" sz="1400" dirty="0">
                <a:latin typeface="Courier New"/>
                <a:cs typeface="Courier New"/>
              </a:rPr>
              <a:t>	@Test</a:t>
            </a:r>
          </a:p>
          <a:p>
            <a:r>
              <a:rPr lang="en-US" sz="1400" dirty="0">
                <a:latin typeface="Courier New"/>
                <a:cs typeface="Courier New"/>
              </a:rPr>
              <a:t>	public void </a:t>
            </a:r>
            <a:r>
              <a:rPr lang="en-US" sz="1400" dirty="0" err="1">
                <a:latin typeface="Courier New"/>
                <a:cs typeface="Courier New"/>
              </a:rPr>
              <a:t>checkValue</a:t>
            </a:r>
            <a:r>
              <a:rPr lang="en-US" sz="1400" dirty="0">
                <a:latin typeface="Courier New"/>
                <a:cs typeface="Courier New"/>
              </a:rPr>
              <a:t>() {</a:t>
            </a:r>
          </a:p>
          <a:p>
            <a:r>
              <a:rPr lang="en-US" sz="1400" dirty="0">
                <a:latin typeface="Courier New"/>
                <a:cs typeface="Courier New"/>
              </a:rPr>
              <a:t>		</a:t>
            </a:r>
            <a:r>
              <a:rPr lang="en-US" sz="1400" dirty="0" err="1">
                <a:latin typeface="Courier New"/>
                <a:cs typeface="Courier New"/>
              </a:rPr>
              <a:t>assertEquals</a:t>
            </a:r>
            <a:r>
              <a:rPr lang="en-US" sz="1400" dirty="0">
                <a:latin typeface="Courier New"/>
                <a:cs typeface="Courier New"/>
              </a:rPr>
              <a:t>(result, </a:t>
            </a:r>
            <a:r>
              <a:rPr lang="en-US" sz="1400" dirty="0" err="1">
                <a:latin typeface="Courier New"/>
                <a:cs typeface="Courier New"/>
              </a:rPr>
              <a:t>Fibonacci.calculate</a:t>
            </a:r>
            <a:r>
              <a:rPr lang="en-US" sz="1400" dirty="0">
                <a:latin typeface="Courier New"/>
                <a:cs typeface="Courier New"/>
              </a:rPr>
              <a:t>(n));</a:t>
            </a:r>
          </a:p>
          <a:p>
            <a:r>
              <a:rPr lang="en-US" sz="1400" dirty="0">
                <a:latin typeface="Courier New"/>
                <a:cs typeface="Courier New"/>
              </a:rPr>
              <a:t>	}</a:t>
            </a:r>
          </a:p>
          <a:p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}</a:t>
            </a:r>
          </a:p>
        </p:txBody>
      </p:sp>
      <p:cxnSp>
        <p:nvCxnSpPr>
          <p:cNvPr id="6" name="Straight Arrow Connector 5"/>
          <p:cNvCxnSpPr>
            <a:stCxn id="7" idx="1"/>
          </p:cNvCxnSpPr>
          <p:nvPr/>
        </p:nvCxnSpPr>
        <p:spPr>
          <a:xfrm flipH="1" flipV="1">
            <a:off x="5175399" y="737346"/>
            <a:ext cx="1599896" cy="29456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775295" y="293243"/>
            <a:ext cx="1911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The test class doesn’t have any difference to previous examples</a:t>
            </a:r>
          </a:p>
        </p:txBody>
      </p:sp>
    </p:spTree>
    <p:extLst>
      <p:ext uri="{BB962C8B-B14F-4D97-AF65-F5344CB8AC3E}">
        <p14:creationId xmlns:p14="http://schemas.microsoft.com/office/powerpoint/2010/main" val="4199215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72166" y="310530"/>
            <a:ext cx="9255334" cy="6340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/>
                <a:cs typeface="Courier New"/>
              </a:rPr>
              <a:t>@</a:t>
            </a:r>
            <a:r>
              <a:rPr lang="en-US" sz="1400" dirty="0" err="1">
                <a:latin typeface="Courier New"/>
                <a:cs typeface="Courier New"/>
              </a:rPr>
              <a:t>RunWith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Parameterized.class</a:t>
            </a:r>
            <a:r>
              <a:rPr lang="en-US" sz="1400" dirty="0">
                <a:latin typeface="Courier New"/>
                <a:cs typeface="Courier New"/>
              </a:rPr>
              <a:t>)</a:t>
            </a:r>
          </a:p>
          <a:p>
            <a:r>
              <a:rPr lang="en-US" sz="1400" dirty="0">
                <a:latin typeface="Courier New"/>
                <a:cs typeface="Courier New"/>
              </a:rPr>
              <a:t>public class </a:t>
            </a:r>
            <a:r>
              <a:rPr lang="en-US" sz="1400" dirty="0" err="1">
                <a:latin typeface="Courier New"/>
                <a:cs typeface="Courier New"/>
              </a:rPr>
              <a:t>FibonacciParameterizedTest</a:t>
            </a:r>
            <a:r>
              <a:rPr lang="en-US" sz="1400" dirty="0">
                <a:latin typeface="Courier New"/>
                <a:cs typeface="Courier New"/>
              </a:rPr>
              <a:t> {</a:t>
            </a:r>
          </a:p>
          <a:p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	private </a:t>
            </a:r>
            <a:r>
              <a:rPr lang="en-US" sz="1400" dirty="0" err="1">
                <a:latin typeface="Courier New"/>
                <a:cs typeface="Courier New"/>
              </a:rPr>
              <a:t>int</a:t>
            </a:r>
            <a:r>
              <a:rPr lang="en-US" sz="1400" dirty="0">
                <a:latin typeface="Courier New"/>
                <a:cs typeface="Courier New"/>
              </a:rPr>
              <a:t> n;</a:t>
            </a:r>
          </a:p>
          <a:p>
            <a:r>
              <a:rPr lang="en-US" sz="1400" dirty="0">
                <a:latin typeface="Courier New"/>
                <a:cs typeface="Courier New"/>
              </a:rPr>
              <a:t>	private long result;</a:t>
            </a:r>
          </a:p>
          <a:p>
            <a:r>
              <a:rPr lang="en-US" sz="1400" dirty="0">
                <a:latin typeface="Courier New"/>
                <a:cs typeface="Courier New"/>
              </a:rPr>
              <a:t>	</a:t>
            </a:r>
          </a:p>
          <a:p>
            <a:r>
              <a:rPr lang="en-US" sz="1400" dirty="0">
                <a:latin typeface="Courier New"/>
                <a:cs typeface="Courier New"/>
              </a:rPr>
              <a:t>	public </a:t>
            </a:r>
            <a:r>
              <a:rPr lang="en-US" sz="1400" dirty="0" err="1">
                <a:latin typeface="Courier New"/>
                <a:cs typeface="Courier New"/>
              </a:rPr>
              <a:t>FibonacciParameterizedTest</a:t>
            </a:r>
            <a:r>
              <a:rPr lang="en-US" sz="1400" dirty="0">
                <a:latin typeface="Courier New"/>
                <a:cs typeface="Courier New"/>
              </a:rPr>
              <a:t> (</a:t>
            </a:r>
            <a:r>
              <a:rPr lang="en-US" sz="1400" dirty="0" err="1">
                <a:latin typeface="Courier New"/>
                <a:cs typeface="Courier New"/>
              </a:rPr>
              <a:t>int</a:t>
            </a:r>
            <a:r>
              <a:rPr lang="en-US" sz="1400" dirty="0">
                <a:latin typeface="Courier New"/>
                <a:cs typeface="Courier New"/>
              </a:rPr>
              <a:t> n, long result) {</a:t>
            </a:r>
          </a:p>
          <a:p>
            <a:r>
              <a:rPr lang="en-US" sz="1400" dirty="0">
                <a:latin typeface="Courier New"/>
                <a:cs typeface="Courier New"/>
              </a:rPr>
              <a:t>		</a:t>
            </a:r>
            <a:r>
              <a:rPr lang="en-US" sz="1400" dirty="0" err="1">
                <a:latin typeface="Courier New"/>
                <a:cs typeface="Courier New"/>
              </a:rPr>
              <a:t>this.n</a:t>
            </a:r>
            <a:r>
              <a:rPr lang="en-US" sz="1400" dirty="0">
                <a:latin typeface="Courier New"/>
                <a:cs typeface="Courier New"/>
              </a:rPr>
              <a:t> = n;</a:t>
            </a:r>
          </a:p>
          <a:p>
            <a:r>
              <a:rPr lang="en-US" sz="1400" dirty="0">
                <a:latin typeface="Courier New"/>
                <a:cs typeface="Courier New"/>
              </a:rPr>
              <a:t>		</a:t>
            </a:r>
            <a:r>
              <a:rPr lang="en-US" sz="1400" dirty="0" err="1">
                <a:latin typeface="Courier New"/>
                <a:cs typeface="Courier New"/>
              </a:rPr>
              <a:t>this.result</a:t>
            </a:r>
            <a:r>
              <a:rPr lang="en-US" sz="1400" dirty="0">
                <a:latin typeface="Courier New"/>
                <a:cs typeface="Courier New"/>
              </a:rPr>
              <a:t> = result;</a:t>
            </a:r>
          </a:p>
          <a:p>
            <a:r>
              <a:rPr lang="en-US" sz="1400" dirty="0">
                <a:latin typeface="Courier New"/>
                <a:cs typeface="Courier New"/>
              </a:rPr>
              <a:t>	}</a:t>
            </a:r>
          </a:p>
          <a:p>
            <a:r>
              <a:rPr lang="en-US" sz="1400" dirty="0">
                <a:latin typeface="Courier New"/>
                <a:cs typeface="Courier New"/>
              </a:rPr>
              <a:t>	</a:t>
            </a:r>
          </a:p>
          <a:p>
            <a:r>
              <a:rPr lang="en-US" sz="1400" dirty="0">
                <a:latin typeface="Courier New"/>
                <a:cs typeface="Courier New"/>
              </a:rPr>
              <a:t>	@Parameters</a:t>
            </a:r>
          </a:p>
          <a:p>
            <a:r>
              <a:rPr lang="en-US" sz="1400" dirty="0">
                <a:latin typeface="Courier New"/>
                <a:cs typeface="Courier New"/>
              </a:rPr>
              <a:t>	public static Collection&lt;Object[]&gt; </a:t>
            </a:r>
            <a:r>
              <a:rPr lang="en-US" sz="1400" dirty="0" err="1">
                <a:latin typeface="Courier New"/>
                <a:cs typeface="Courier New"/>
              </a:rPr>
              <a:t>myData</a:t>
            </a:r>
            <a:r>
              <a:rPr lang="en-US" sz="1400" dirty="0">
                <a:latin typeface="Courier New"/>
                <a:cs typeface="Courier New"/>
              </a:rPr>
              <a:t>() {</a:t>
            </a:r>
          </a:p>
          <a:p>
            <a:r>
              <a:rPr lang="en-US" sz="1400" dirty="0">
                <a:latin typeface="Courier New"/>
                <a:cs typeface="Courier New"/>
              </a:rPr>
              <a:t>		return </a:t>
            </a:r>
            <a:r>
              <a:rPr lang="en-US" sz="1400" dirty="0" err="1">
                <a:latin typeface="Courier New"/>
                <a:cs typeface="Courier New"/>
              </a:rPr>
              <a:t>Arrays.asList</a:t>
            </a:r>
            <a:r>
              <a:rPr lang="en-US" sz="1400" dirty="0">
                <a:latin typeface="Courier New"/>
                <a:cs typeface="Courier New"/>
              </a:rPr>
              <a:t>(new Object[][] </a:t>
            </a:r>
            <a:r>
              <a:rPr lang="en-US" sz="1400" dirty="0" smtClean="0">
                <a:latin typeface="Courier New"/>
                <a:cs typeface="Courier New"/>
              </a:rPr>
              <a:t>{	{</a:t>
            </a:r>
            <a:r>
              <a:rPr lang="en-US" sz="1400" dirty="0">
                <a:latin typeface="Courier New"/>
                <a:cs typeface="Courier New"/>
              </a:rPr>
              <a:t>0, 0},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</a:t>
            </a:r>
            <a:r>
              <a:rPr lang="en-US" sz="1400" dirty="0" smtClean="0">
                <a:latin typeface="Courier New"/>
                <a:cs typeface="Courier New"/>
              </a:rPr>
              <a:t>   	{</a:t>
            </a:r>
            <a:r>
              <a:rPr lang="en-US" sz="1400" dirty="0">
                <a:latin typeface="Courier New"/>
                <a:cs typeface="Courier New"/>
              </a:rPr>
              <a:t>1, 1}, 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</a:t>
            </a:r>
            <a:r>
              <a:rPr lang="en-US" sz="1400" dirty="0" smtClean="0">
                <a:latin typeface="Courier New"/>
                <a:cs typeface="Courier New"/>
              </a:rPr>
              <a:t>	{</a:t>
            </a:r>
            <a:r>
              <a:rPr lang="en-US" sz="1400" dirty="0">
                <a:latin typeface="Courier New"/>
                <a:cs typeface="Courier New"/>
              </a:rPr>
              <a:t>10, 55},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	</a:t>
            </a:r>
            <a:r>
              <a:rPr lang="en-US" sz="1400" dirty="0" smtClean="0">
                <a:latin typeface="Courier New"/>
                <a:cs typeface="Courier New"/>
              </a:rPr>
              <a:t>{</a:t>
            </a:r>
            <a:r>
              <a:rPr lang="en-US" sz="1400" dirty="0">
                <a:latin typeface="Courier New"/>
                <a:cs typeface="Courier New"/>
              </a:rPr>
              <a:t>47, 2971215073L},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 </a:t>
            </a:r>
            <a:r>
              <a:rPr lang="en-US" sz="1400" dirty="0" smtClean="0">
                <a:latin typeface="Courier New"/>
                <a:cs typeface="Courier New"/>
              </a:rPr>
              <a:t>  	{</a:t>
            </a:r>
            <a:r>
              <a:rPr lang="en-US" sz="1400" dirty="0">
                <a:latin typeface="Courier New"/>
                <a:cs typeface="Courier New"/>
              </a:rPr>
              <a:t>92, 7540113804746346429L},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	</a:t>
            </a:r>
            <a:r>
              <a:rPr lang="en-US" sz="1400" dirty="0" smtClean="0">
                <a:latin typeface="Courier New"/>
                <a:cs typeface="Courier New"/>
              </a:rPr>
              <a:t>{</a:t>
            </a:r>
            <a:r>
              <a:rPr lang="en-US" sz="1400" dirty="0">
                <a:latin typeface="Courier New"/>
                <a:cs typeface="Courier New"/>
              </a:rPr>
              <a:t>93, -1},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	</a:t>
            </a:r>
            <a:r>
              <a:rPr lang="en-US" sz="1400" dirty="0" smtClean="0">
                <a:latin typeface="Courier New"/>
                <a:cs typeface="Courier New"/>
              </a:rPr>
              <a:t>{</a:t>
            </a:r>
            <a:r>
              <a:rPr lang="en-US" sz="1400" dirty="0">
                <a:latin typeface="Courier New"/>
                <a:cs typeface="Courier New"/>
              </a:rPr>
              <a:t>-1, -1} });</a:t>
            </a:r>
          </a:p>
          <a:p>
            <a:r>
              <a:rPr lang="en-US" sz="1400" dirty="0">
                <a:latin typeface="Courier New"/>
                <a:cs typeface="Courier New"/>
              </a:rPr>
              <a:t>	}</a:t>
            </a:r>
          </a:p>
          <a:p>
            <a:r>
              <a:rPr lang="en-US" sz="1400" dirty="0">
                <a:latin typeface="Courier New"/>
                <a:cs typeface="Courier New"/>
              </a:rPr>
              <a:t>	</a:t>
            </a:r>
          </a:p>
          <a:p>
            <a:r>
              <a:rPr lang="en-US" sz="1400" dirty="0">
                <a:latin typeface="Courier New"/>
                <a:cs typeface="Courier New"/>
              </a:rPr>
              <a:t>	@Test</a:t>
            </a:r>
          </a:p>
          <a:p>
            <a:r>
              <a:rPr lang="en-US" sz="1400" dirty="0">
                <a:latin typeface="Courier New"/>
                <a:cs typeface="Courier New"/>
              </a:rPr>
              <a:t>	public void </a:t>
            </a:r>
            <a:r>
              <a:rPr lang="en-US" sz="1400" dirty="0" err="1">
                <a:latin typeface="Courier New"/>
                <a:cs typeface="Courier New"/>
              </a:rPr>
              <a:t>checkValue</a:t>
            </a:r>
            <a:r>
              <a:rPr lang="en-US" sz="1400" dirty="0">
                <a:latin typeface="Courier New"/>
                <a:cs typeface="Courier New"/>
              </a:rPr>
              <a:t>() {</a:t>
            </a:r>
          </a:p>
          <a:p>
            <a:r>
              <a:rPr lang="en-US" sz="1400" dirty="0">
                <a:latin typeface="Courier New"/>
                <a:cs typeface="Courier New"/>
              </a:rPr>
              <a:t>		</a:t>
            </a:r>
            <a:r>
              <a:rPr lang="en-US" sz="1400" dirty="0" err="1">
                <a:latin typeface="Courier New"/>
                <a:cs typeface="Courier New"/>
              </a:rPr>
              <a:t>assertEquals</a:t>
            </a:r>
            <a:r>
              <a:rPr lang="en-US" sz="1400" dirty="0">
                <a:latin typeface="Courier New"/>
                <a:cs typeface="Courier New"/>
              </a:rPr>
              <a:t>(result, </a:t>
            </a:r>
            <a:r>
              <a:rPr lang="en-US" sz="1400" dirty="0" err="1">
                <a:latin typeface="Courier New"/>
                <a:cs typeface="Courier New"/>
              </a:rPr>
              <a:t>Fibonacci.calculate</a:t>
            </a:r>
            <a:r>
              <a:rPr lang="en-US" sz="1400" dirty="0">
                <a:latin typeface="Courier New"/>
                <a:cs typeface="Courier New"/>
              </a:rPr>
              <a:t>(n));</a:t>
            </a:r>
          </a:p>
          <a:p>
            <a:r>
              <a:rPr lang="en-US" sz="1400" dirty="0">
                <a:latin typeface="Courier New"/>
                <a:cs typeface="Courier New"/>
              </a:rPr>
              <a:t>	}</a:t>
            </a:r>
          </a:p>
          <a:p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}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735271" y="2539747"/>
            <a:ext cx="1040024" cy="368673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775295" y="1939582"/>
            <a:ext cx="1911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Parameters are defined in a public static method</a:t>
            </a:r>
          </a:p>
        </p:txBody>
      </p:sp>
    </p:spTree>
    <p:extLst>
      <p:ext uri="{BB962C8B-B14F-4D97-AF65-F5344CB8AC3E}">
        <p14:creationId xmlns:p14="http://schemas.microsoft.com/office/powerpoint/2010/main" val="4199215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72166" y="310530"/>
            <a:ext cx="9255334" cy="6340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/>
                <a:cs typeface="Courier New"/>
              </a:rPr>
              <a:t>@</a:t>
            </a:r>
            <a:r>
              <a:rPr lang="en-US" sz="1400" dirty="0" err="1">
                <a:latin typeface="Courier New"/>
                <a:cs typeface="Courier New"/>
              </a:rPr>
              <a:t>RunWith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Parameterized.class</a:t>
            </a:r>
            <a:r>
              <a:rPr lang="en-US" sz="1400" dirty="0">
                <a:latin typeface="Courier New"/>
                <a:cs typeface="Courier New"/>
              </a:rPr>
              <a:t>)</a:t>
            </a:r>
          </a:p>
          <a:p>
            <a:r>
              <a:rPr lang="en-US" sz="1400" dirty="0">
                <a:latin typeface="Courier New"/>
                <a:cs typeface="Courier New"/>
              </a:rPr>
              <a:t>public class </a:t>
            </a:r>
            <a:r>
              <a:rPr lang="en-US" sz="1400" dirty="0" err="1">
                <a:latin typeface="Courier New"/>
                <a:cs typeface="Courier New"/>
              </a:rPr>
              <a:t>FibonacciParameterizedTest</a:t>
            </a:r>
            <a:r>
              <a:rPr lang="en-US" sz="1400" dirty="0">
                <a:latin typeface="Courier New"/>
                <a:cs typeface="Courier New"/>
              </a:rPr>
              <a:t> {</a:t>
            </a:r>
          </a:p>
          <a:p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	private </a:t>
            </a:r>
            <a:r>
              <a:rPr lang="en-US" sz="1400" dirty="0" err="1">
                <a:latin typeface="Courier New"/>
                <a:cs typeface="Courier New"/>
              </a:rPr>
              <a:t>int</a:t>
            </a:r>
            <a:r>
              <a:rPr lang="en-US" sz="1400" dirty="0">
                <a:latin typeface="Courier New"/>
                <a:cs typeface="Courier New"/>
              </a:rPr>
              <a:t> n;</a:t>
            </a:r>
          </a:p>
          <a:p>
            <a:r>
              <a:rPr lang="en-US" sz="1400" dirty="0">
                <a:latin typeface="Courier New"/>
                <a:cs typeface="Courier New"/>
              </a:rPr>
              <a:t>	private long result;</a:t>
            </a:r>
          </a:p>
          <a:p>
            <a:r>
              <a:rPr lang="en-US" sz="1400" dirty="0">
                <a:latin typeface="Courier New"/>
                <a:cs typeface="Courier New"/>
              </a:rPr>
              <a:t>	</a:t>
            </a:r>
          </a:p>
          <a:p>
            <a:r>
              <a:rPr lang="en-US" sz="1400" dirty="0">
                <a:latin typeface="Courier New"/>
                <a:cs typeface="Courier New"/>
              </a:rPr>
              <a:t>	public </a:t>
            </a:r>
            <a:r>
              <a:rPr lang="en-US" sz="1400" dirty="0" err="1">
                <a:latin typeface="Courier New"/>
                <a:cs typeface="Courier New"/>
              </a:rPr>
              <a:t>FibonacciParameterizedTest</a:t>
            </a:r>
            <a:r>
              <a:rPr lang="en-US" sz="1400" dirty="0">
                <a:latin typeface="Courier New"/>
                <a:cs typeface="Courier New"/>
              </a:rPr>
              <a:t> (</a:t>
            </a:r>
            <a:r>
              <a:rPr lang="en-US" sz="1400" dirty="0" err="1">
                <a:latin typeface="Courier New"/>
                <a:cs typeface="Courier New"/>
              </a:rPr>
              <a:t>int</a:t>
            </a:r>
            <a:r>
              <a:rPr lang="en-US" sz="1400" dirty="0">
                <a:latin typeface="Courier New"/>
                <a:cs typeface="Courier New"/>
              </a:rPr>
              <a:t> n, long result) {</a:t>
            </a:r>
          </a:p>
          <a:p>
            <a:r>
              <a:rPr lang="en-US" sz="1400" dirty="0">
                <a:latin typeface="Courier New"/>
                <a:cs typeface="Courier New"/>
              </a:rPr>
              <a:t>		</a:t>
            </a:r>
            <a:r>
              <a:rPr lang="en-US" sz="1400" dirty="0" err="1">
                <a:latin typeface="Courier New"/>
                <a:cs typeface="Courier New"/>
              </a:rPr>
              <a:t>this.n</a:t>
            </a:r>
            <a:r>
              <a:rPr lang="en-US" sz="1400" dirty="0">
                <a:latin typeface="Courier New"/>
                <a:cs typeface="Courier New"/>
              </a:rPr>
              <a:t> = n;</a:t>
            </a:r>
          </a:p>
          <a:p>
            <a:r>
              <a:rPr lang="en-US" sz="1400" dirty="0">
                <a:latin typeface="Courier New"/>
                <a:cs typeface="Courier New"/>
              </a:rPr>
              <a:t>		</a:t>
            </a:r>
            <a:r>
              <a:rPr lang="en-US" sz="1400" dirty="0" err="1">
                <a:latin typeface="Courier New"/>
                <a:cs typeface="Courier New"/>
              </a:rPr>
              <a:t>this.result</a:t>
            </a:r>
            <a:r>
              <a:rPr lang="en-US" sz="1400" dirty="0">
                <a:latin typeface="Courier New"/>
                <a:cs typeface="Courier New"/>
              </a:rPr>
              <a:t> = result;</a:t>
            </a:r>
          </a:p>
          <a:p>
            <a:r>
              <a:rPr lang="en-US" sz="1400" dirty="0">
                <a:latin typeface="Courier New"/>
                <a:cs typeface="Courier New"/>
              </a:rPr>
              <a:t>	}</a:t>
            </a:r>
          </a:p>
          <a:p>
            <a:r>
              <a:rPr lang="en-US" sz="1400" dirty="0">
                <a:latin typeface="Courier New"/>
                <a:cs typeface="Courier New"/>
              </a:rPr>
              <a:t>	</a:t>
            </a:r>
          </a:p>
          <a:p>
            <a:r>
              <a:rPr lang="en-US" sz="1400" dirty="0">
                <a:latin typeface="Courier New"/>
                <a:cs typeface="Courier New"/>
              </a:rPr>
              <a:t>	@Parameters</a:t>
            </a:r>
          </a:p>
          <a:p>
            <a:r>
              <a:rPr lang="en-US" sz="1400" dirty="0">
                <a:latin typeface="Courier New"/>
                <a:cs typeface="Courier New"/>
              </a:rPr>
              <a:t>	public static Collection&lt;Object[]&gt; </a:t>
            </a:r>
            <a:r>
              <a:rPr lang="en-US" sz="1400" dirty="0" err="1">
                <a:latin typeface="Courier New"/>
                <a:cs typeface="Courier New"/>
              </a:rPr>
              <a:t>myData</a:t>
            </a:r>
            <a:r>
              <a:rPr lang="en-US" sz="1400" dirty="0">
                <a:latin typeface="Courier New"/>
                <a:cs typeface="Courier New"/>
              </a:rPr>
              <a:t>() {</a:t>
            </a:r>
          </a:p>
          <a:p>
            <a:r>
              <a:rPr lang="en-US" sz="1400" dirty="0">
                <a:latin typeface="Courier New"/>
                <a:cs typeface="Courier New"/>
              </a:rPr>
              <a:t>		return </a:t>
            </a:r>
            <a:r>
              <a:rPr lang="en-US" sz="1400" dirty="0" err="1">
                <a:latin typeface="Courier New"/>
                <a:cs typeface="Courier New"/>
              </a:rPr>
              <a:t>Arrays.asList</a:t>
            </a:r>
            <a:r>
              <a:rPr lang="en-US" sz="1400" dirty="0">
                <a:latin typeface="Courier New"/>
                <a:cs typeface="Courier New"/>
              </a:rPr>
              <a:t>(new Object[][] </a:t>
            </a:r>
            <a:r>
              <a:rPr lang="en-US" sz="1400" dirty="0" smtClean="0">
                <a:latin typeface="Courier New"/>
                <a:cs typeface="Courier New"/>
              </a:rPr>
              <a:t>{	{</a:t>
            </a:r>
            <a:r>
              <a:rPr lang="en-US" sz="1400" dirty="0">
                <a:latin typeface="Courier New"/>
                <a:cs typeface="Courier New"/>
              </a:rPr>
              <a:t>0, 0},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</a:t>
            </a:r>
            <a:r>
              <a:rPr lang="en-US" sz="1400" dirty="0" smtClean="0">
                <a:latin typeface="Courier New"/>
                <a:cs typeface="Courier New"/>
              </a:rPr>
              <a:t>   	{</a:t>
            </a:r>
            <a:r>
              <a:rPr lang="en-US" sz="1400" dirty="0">
                <a:latin typeface="Courier New"/>
                <a:cs typeface="Courier New"/>
              </a:rPr>
              <a:t>1, 1}, 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</a:t>
            </a:r>
            <a:r>
              <a:rPr lang="en-US" sz="1400" dirty="0" smtClean="0">
                <a:latin typeface="Courier New"/>
                <a:cs typeface="Courier New"/>
              </a:rPr>
              <a:t>	{</a:t>
            </a:r>
            <a:r>
              <a:rPr lang="en-US" sz="1400" dirty="0">
                <a:latin typeface="Courier New"/>
                <a:cs typeface="Courier New"/>
              </a:rPr>
              <a:t>10, 55},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	</a:t>
            </a:r>
            <a:r>
              <a:rPr lang="en-US" sz="1400" dirty="0" smtClean="0">
                <a:latin typeface="Courier New"/>
                <a:cs typeface="Courier New"/>
              </a:rPr>
              <a:t>{</a:t>
            </a:r>
            <a:r>
              <a:rPr lang="en-US" sz="1400" dirty="0">
                <a:latin typeface="Courier New"/>
                <a:cs typeface="Courier New"/>
              </a:rPr>
              <a:t>47, 2971215073L},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 </a:t>
            </a:r>
            <a:r>
              <a:rPr lang="en-US" sz="1400" dirty="0" smtClean="0">
                <a:latin typeface="Courier New"/>
                <a:cs typeface="Courier New"/>
              </a:rPr>
              <a:t>  	{</a:t>
            </a:r>
            <a:r>
              <a:rPr lang="en-US" sz="1400" dirty="0">
                <a:latin typeface="Courier New"/>
                <a:cs typeface="Courier New"/>
              </a:rPr>
              <a:t>92, 7540113804746346429L},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	</a:t>
            </a:r>
            <a:r>
              <a:rPr lang="en-US" sz="1400" dirty="0" smtClean="0">
                <a:latin typeface="Courier New"/>
                <a:cs typeface="Courier New"/>
              </a:rPr>
              <a:t>{</a:t>
            </a:r>
            <a:r>
              <a:rPr lang="en-US" sz="1400" dirty="0">
                <a:latin typeface="Courier New"/>
                <a:cs typeface="Courier New"/>
              </a:rPr>
              <a:t>93, -1},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	</a:t>
            </a:r>
            <a:r>
              <a:rPr lang="en-US" sz="1400" dirty="0" smtClean="0">
                <a:latin typeface="Courier New"/>
                <a:cs typeface="Courier New"/>
              </a:rPr>
              <a:t>{</a:t>
            </a:r>
            <a:r>
              <a:rPr lang="en-US" sz="1400" dirty="0">
                <a:latin typeface="Courier New"/>
                <a:cs typeface="Courier New"/>
              </a:rPr>
              <a:t>-1, -1} });</a:t>
            </a:r>
          </a:p>
          <a:p>
            <a:r>
              <a:rPr lang="en-US" sz="1400" dirty="0">
                <a:latin typeface="Courier New"/>
                <a:cs typeface="Courier New"/>
              </a:rPr>
              <a:t>	}</a:t>
            </a:r>
          </a:p>
          <a:p>
            <a:r>
              <a:rPr lang="en-US" sz="1400" dirty="0">
                <a:latin typeface="Courier New"/>
                <a:cs typeface="Courier New"/>
              </a:rPr>
              <a:t>	</a:t>
            </a:r>
          </a:p>
          <a:p>
            <a:r>
              <a:rPr lang="en-US" sz="1400" dirty="0">
                <a:latin typeface="Courier New"/>
                <a:cs typeface="Courier New"/>
              </a:rPr>
              <a:t>	@Test</a:t>
            </a:r>
          </a:p>
          <a:p>
            <a:r>
              <a:rPr lang="en-US" sz="1400" dirty="0">
                <a:latin typeface="Courier New"/>
                <a:cs typeface="Courier New"/>
              </a:rPr>
              <a:t>	public void </a:t>
            </a:r>
            <a:r>
              <a:rPr lang="en-US" sz="1400" dirty="0" err="1">
                <a:latin typeface="Courier New"/>
                <a:cs typeface="Courier New"/>
              </a:rPr>
              <a:t>checkValue</a:t>
            </a:r>
            <a:r>
              <a:rPr lang="en-US" sz="1400" dirty="0">
                <a:latin typeface="Courier New"/>
                <a:cs typeface="Courier New"/>
              </a:rPr>
              <a:t>() {</a:t>
            </a:r>
          </a:p>
          <a:p>
            <a:r>
              <a:rPr lang="en-US" sz="1400" dirty="0">
                <a:latin typeface="Courier New"/>
                <a:cs typeface="Courier New"/>
              </a:rPr>
              <a:t>		</a:t>
            </a:r>
            <a:r>
              <a:rPr lang="en-US" sz="1400" dirty="0" err="1">
                <a:latin typeface="Courier New"/>
                <a:cs typeface="Courier New"/>
              </a:rPr>
              <a:t>assertEquals</a:t>
            </a:r>
            <a:r>
              <a:rPr lang="en-US" sz="1400" dirty="0">
                <a:latin typeface="Courier New"/>
                <a:cs typeface="Courier New"/>
              </a:rPr>
              <a:t>(result, </a:t>
            </a:r>
            <a:r>
              <a:rPr lang="en-US" sz="1400" dirty="0" err="1">
                <a:latin typeface="Courier New"/>
                <a:cs typeface="Courier New"/>
              </a:rPr>
              <a:t>Fibonacci.calculate</a:t>
            </a:r>
            <a:r>
              <a:rPr lang="en-US" sz="1400" dirty="0">
                <a:latin typeface="Courier New"/>
                <a:cs typeface="Courier New"/>
              </a:rPr>
              <a:t>(n));</a:t>
            </a:r>
          </a:p>
          <a:p>
            <a:r>
              <a:rPr lang="en-US" sz="1400" dirty="0">
                <a:latin typeface="Courier New"/>
                <a:cs typeface="Courier New"/>
              </a:rPr>
              <a:t>	}</a:t>
            </a:r>
          </a:p>
          <a:p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}</a:t>
            </a:r>
          </a:p>
        </p:txBody>
      </p:sp>
      <p:cxnSp>
        <p:nvCxnSpPr>
          <p:cNvPr id="6" name="Straight Arrow Connector 5"/>
          <p:cNvCxnSpPr>
            <a:stCxn id="7" idx="1"/>
          </p:cNvCxnSpPr>
          <p:nvPr/>
        </p:nvCxnSpPr>
        <p:spPr>
          <a:xfrm flipH="1" flipV="1">
            <a:off x="4001033" y="2102802"/>
            <a:ext cx="3219770" cy="41940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20803" y="1229546"/>
            <a:ext cx="19118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The test runner instantiates the test class and assigns in turn each set of values to the test class’ attributes</a:t>
            </a:r>
          </a:p>
        </p:txBody>
      </p:sp>
    </p:spTree>
    <p:extLst>
      <p:ext uri="{BB962C8B-B14F-4D97-AF65-F5344CB8AC3E}">
        <p14:creationId xmlns:p14="http://schemas.microsoft.com/office/powerpoint/2010/main" val="223331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72166" y="310530"/>
            <a:ext cx="9255334" cy="6340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/>
                <a:cs typeface="Courier New"/>
              </a:rPr>
              <a:t>@</a:t>
            </a:r>
            <a:r>
              <a:rPr lang="en-US" sz="1400" dirty="0" err="1">
                <a:latin typeface="Courier New"/>
                <a:cs typeface="Courier New"/>
              </a:rPr>
              <a:t>RunWith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Parameterized.class</a:t>
            </a:r>
            <a:r>
              <a:rPr lang="en-US" sz="1400" dirty="0">
                <a:latin typeface="Courier New"/>
                <a:cs typeface="Courier New"/>
              </a:rPr>
              <a:t>)</a:t>
            </a:r>
          </a:p>
          <a:p>
            <a:r>
              <a:rPr lang="en-US" sz="1400" dirty="0">
                <a:latin typeface="Courier New"/>
                <a:cs typeface="Courier New"/>
              </a:rPr>
              <a:t>public class </a:t>
            </a:r>
            <a:r>
              <a:rPr lang="en-US" sz="1400" dirty="0" err="1">
                <a:latin typeface="Courier New"/>
                <a:cs typeface="Courier New"/>
              </a:rPr>
              <a:t>FibonacciParameterizedTest</a:t>
            </a:r>
            <a:r>
              <a:rPr lang="en-US" sz="1400" dirty="0">
                <a:latin typeface="Courier New"/>
                <a:cs typeface="Courier New"/>
              </a:rPr>
              <a:t> {</a:t>
            </a:r>
          </a:p>
          <a:p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	private </a:t>
            </a:r>
            <a:r>
              <a:rPr lang="en-US" sz="1400" dirty="0" err="1">
                <a:latin typeface="Courier New"/>
                <a:cs typeface="Courier New"/>
              </a:rPr>
              <a:t>int</a:t>
            </a:r>
            <a:r>
              <a:rPr lang="en-US" sz="1400" dirty="0">
                <a:latin typeface="Courier New"/>
                <a:cs typeface="Courier New"/>
              </a:rPr>
              <a:t> n;</a:t>
            </a:r>
          </a:p>
          <a:p>
            <a:r>
              <a:rPr lang="en-US" sz="1400" dirty="0">
                <a:latin typeface="Courier New"/>
                <a:cs typeface="Courier New"/>
              </a:rPr>
              <a:t>	private long result;</a:t>
            </a:r>
          </a:p>
          <a:p>
            <a:r>
              <a:rPr lang="en-US" sz="1400" dirty="0">
                <a:latin typeface="Courier New"/>
                <a:cs typeface="Courier New"/>
              </a:rPr>
              <a:t>	</a:t>
            </a:r>
          </a:p>
          <a:p>
            <a:r>
              <a:rPr lang="en-US" sz="1400" dirty="0">
                <a:latin typeface="Courier New"/>
                <a:cs typeface="Courier New"/>
              </a:rPr>
              <a:t>	public </a:t>
            </a:r>
            <a:r>
              <a:rPr lang="en-US" sz="1400" dirty="0" err="1">
                <a:latin typeface="Courier New"/>
                <a:cs typeface="Courier New"/>
              </a:rPr>
              <a:t>FibonacciParameterizedTest</a:t>
            </a:r>
            <a:r>
              <a:rPr lang="en-US" sz="1400" dirty="0">
                <a:latin typeface="Courier New"/>
                <a:cs typeface="Courier New"/>
              </a:rPr>
              <a:t> (</a:t>
            </a:r>
            <a:r>
              <a:rPr lang="en-US" sz="1400" dirty="0" err="1">
                <a:latin typeface="Courier New"/>
                <a:cs typeface="Courier New"/>
              </a:rPr>
              <a:t>int</a:t>
            </a:r>
            <a:r>
              <a:rPr lang="en-US" sz="1400" dirty="0">
                <a:latin typeface="Courier New"/>
                <a:cs typeface="Courier New"/>
              </a:rPr>
              <a:t> n, long result) {</a:t>
            </a:r>
          </a:p>
          <a:p>
            <a:r>
              <a:rPr lang="en-US" sz="1400" dirty="0">
                <a:latin typeface="Courier New"/>
                <a:cs typeface="Courier New"/>
              </a:rPr>
              <a:t>		</a:t>
            </a:r>
            <a:r>
              <a:rPr lang="en-US" sz="1400" dirty="0" err="1">
                <a:latin typeface="Courier New"/>
                <a:cs typeface="Courier New"/>
              </a:rPr>
              <a:t>this.n</a:t>
            </a:r>
            <a:r>
              <a:rPr lang="en-US" sz="1400" dirty="0">
                <a:latin typeface="Courier New"/>
                <a:cs typeface="Courier New"/>
              </a:rPr>
              <a:t> = n;</a:t>
            </a:r>
          </a:p>
          <a:p>
            <a:r>
              <a:rPr lang="en-US" sz="1400" dirty="0">
                <a:latin typeface="Courier New"/>
                <a:cs typeface="Courier New"/>
              </a:rPr>
              <a:t>		</a:t>
            </a:r>
            <a:r>
              <a:rPr lang="en-US" sz="1400" dirty="0" err="1">
                <a:latin typeface="Courier New"/>
                <a:cs typeface="Courier New"/>
              </a:rPr>
              <a:t>this.result</a:t>
            </a:r>
            <a:r>
              <a:rPr lang="en-US" sz="1400" dirty="0">
                <a:latin typeface="Courier New"/>
                <a:cs typeface="Courier New"/>
              </a:rPr>
              <a:t> = result;</a:t>
            </a:r>
          </a:p>
          <a:p>
            <a:r>
              <a:rPr lang="en-US" sz="1400" dirty="0">
                <a:latin typeface="Courier New"/>
                <a:cs typeface="Courier New"/>
              </a:rPr>
              <a:t>	}</a:t>
            </a:r>
          </a:p>
          <a:p>
            <a:r>
              <a:rPr lang="en-US" sz="1400" dirty="0">
                <a:latin typeface="Courier New"/>
                <a:cs typeface="Courier New"/>
              </a:rPr>
              <a:t>	</a:t>
            </a:r>
          </a:p>
          <a:p>
            <a:r>
              <a:rPr lang="en-US" sz="1400" dirty="0">
                <a:latin typeface="Courier New"/>
                <a:cs typeface="Courier New"/>
              </a:rPr>
              <a:t>	@Parameters</a:t>
            </a:r>
          </a:p>
          <a:p>
            <a:r>
              <a:rPr lang="en-US" sz="1400" dirty="0">
                <a:latin typeface="Courier New"/>
                <a:cs typeface="Courier New"/>
              </a:rPr>
              <a:t>	public static Collection&lt;Object[]&gt; </a:t>
            </a:r>
            <a:r>
              <a:rPr lang="en-US" sz="1400" dirty="0" err="1">
                <a:latin typeface="Courier New"/>
                <a:cs typeface="Courier New"/>
              </a:rPr>
              <a:t>myData</a:t>
            </a:r>
            <a:r>
              <a:rPr lang="en-US" sz="1400" dirty="0">
                <a:latin typeface="Courier New"/>
                <a:cs typeface="Courier New"/>
              </a:rPr>
              <a:t>() {</a:t>
            </a:r>
          </a:p>
          <a:p>
            <a:r>
              <a:rPr lang="en-US" sz="1400" dirty="0">
                <a:latin typeface="Courier New"/>
                <a:cs typeface="Courier New"/>
              </a:rPr>
              <a:t>		return </a:t>
            </a:r>
            <a:r>
              <a:rPr lang="en-US" sz="1400" dirty="0" err="1">
                <a:latin typeface="Courier New"/>
                <a:cs typeface="Courier New"/>
              </a:rPr>
              <a:t>Arrays.asList</a:t>
            </a:r>
            <a:r>
              <a:rPr lang="en-US" sz="1400" dirty="0">
                <a:latin typeface="Courier New"/>
                <a:cs typeface="Courier New"/>
              </a:rPr>
              <a:t>(new Object[][] </a:t>
            </a:r>
            <a:r>
              <a:rPr lang="en-US" sz="1400" dirty="0" smtClean="0">
                <a:latin typeface="Courier New"/>
                <a:cs typeface="Courier New"/>
              </a:rPr>
              <a:t>{	{</a:t>
            </a:r>
            <a:r>
              <a:rPr lang="en-US" sz="1400" dirty="0">
                <a:latin typeface="Courier New"/>
                <a:cs typeface="Courier New"/>
              </a:rPr>
              <a:t>0, 0},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</a:t>
            </a:r>
            <a:r>
              <a:rPr lang="en-US" sz="1400" dirty="0" smtClean="0">
                <a:latin typeface="Courier New"/>
                <a:cs typeface="Courier New"/>
              </a:rPr>
              <a:t>   	{</a:t>
            </a:r>
            <a:r>
              <a:rPr lang="en-US" sz="1400" dirty="0">
                <a:latin typeface="Courier New"/>
                <a:cs typeface="Courier New"/>
              </a:rPr>
              <a:t>1, 1}, 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</a:t>
            </a:r>
            <a:r>
              <a:rPr lang="en-US" sz="1400" dirty="0" smtClean="0">
                <a:latin typeface="Courier New"/>
                <a:cs typeface="Courier New"/>
              </a:rPr>
              <a:t>	{</a:t>
            </a:r>
            <a:r>
              <a:rPr lang="en-US" sz="1400" dirty="0">
                <a:latin typeface="Courier New"/>
                <a:cs typeface="Courier New"/>
              </a:rPr>
              <a:t>10, 55},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	</a:t>
            </a:r>
            <a:r>
              <a:rPr lang="en-US" sz="1400" dirty="0" smtClean="0">
                <a:latin typeface="Courier New"/>
                <a:cs typeface="Courier New"/>
              </a:rPr>
              <a:t>{</a:t>
            </a:r>
            <a:r>
              <a:rPr lang="en-US" sz="1400" dirty="0">
                <a:latin typeface="Courier New"/>
                <a:cs typeface="Courier New"/>
              </a:rPr>
              <a:t>47, 2971215073L},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 </a:t>
            </a:r>
            <a:r>
              <a:rPr lang="en-US" sz="1400" dirty="0" smtClean="0">
                <a:latin typeface="Courier New"/>
                <a:cs typeface="Courier New"/>
              </a:rPr>
              <a:t>  	{</a:t>
            </a:r>
            <a:r>
              <a:rPr lang="en-US" sz="1400" dirty="0">
                <a:latin typeface="Courier New"/>
                <a:cs typeface="Courier New"/>
              </a:rPr>
              <a:t>92, 7540113804746346429L},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	</a:t>
            </a:r>
            <a:r>
              <a:rPr lang="en-US" sz="1400" dirty="0" smtClean="0">
                <a:latin typeface="Courier New"/>
                <a:cs typeface="Courier New"/>
              </a:rPr>
              <a:t>{</a:t>
            </a:r>
            <a:r>
              <a:rPr lang="en-US" sz="1400" dirty="0">
                <a:latin typeface="Courier New"/>
                <a:cs typeface="Courier New"/>
              </a:rPr>
              <a:t>93, -1},</a:t>
            </a:r>
          </a:p>
          <a:p>
            <a:r>
              <a:rPr lang="en-US" sz="1400" dirty="0">
                <a:latin typeface="Courier New"/>
                <a:cs typeface="Courier New"/>
              </a:rPr>
              <a:t>									   		</a:t>
            </a:r>
            <a:r>
              <a:rPr lang="en-US" sz="1400" dirty="0" smtClean="0">
                <a:latin typeface="Courier New"/>
                <a:cs typeface="Courier New"/>
              </a:rPr>
              <a:t>{</a:t>
            </a:r>
            <a:r>
              <a:rPr lang="en-US" sz="1400" dirty="0">
                <a:latin typeface="Courier New"/>
                <a:cs typeface="Courier New"/>
              </a:rPr>
              <a:t>-1, -1} });</a:t>
            </a:r>
          </a:p>
          <a:p>
            <a:r>
              <a:rPr lang="en-US" sz="1400" dirty="0">
                <a:latin typeface="Courier New"/>
                <a:cs typeface="Courier New"/>
              </a:rPr>
              <a:t>	}</a:t>
            </a:r>
          </a:p>
          <a:p>
            <a:r>
              <a:rPr lang="en-US" sz="1400" dirty="0">
                <a:latin typeface="Courier New"/>
                <a:cs typeface="Courier New"/>
              </a:rPr>
              <a:t>	</a:t>
            </a:r>
          </a:p>
          <a:p>
            <a:r>
              <a:rPr lang="en-US" sz="1400" dirty="0">
                <a:latin typeface="Courier New"/>
                <a:cs typeface="Courier New"/>
              </a:rPr>
              <a:t>	@Test</a:t>
            </a:r>
          </a:p>
          <a:p>
            <a:r>
              <a:rPr lang="en-US" sz="1400" dirty="0">
                <a:latin typeface="Courier New"/>
                <a:cs typeface="Courier New"/>
              </a:rPr>
              <a:t>	public void </a:t>
            </a:r>
            <a:r>
              <a:rPr lang="en-US" sz="1400" dirty="0" err="1">
                <a:latin typeface="Courier New"/>
                <a:cs typeface="Courier New"/>
              </a:rPr>
              <a:t>checkValue</a:t>
            </a:r>
            <a:r>
              <a:rPr lang="en-US" sz="1400" dirty="0">
                <a:latin typeface="Courier New"/>
                <a:cs typeface="Courier New"/>
              </a:rPr>
              <a:t>() {</a:t>
            </a:r>
          </a:p>
          <a:p>
            <a:r>
              <a:rPr lang="en-US" sz="1400" dirty="0">
                <a:latin typeface="Courier New"/>
                <a:cs typeface="Courier New"/>
              </a:rPr>
              <a:t>		</a:t>
            </a:r>
            <a:r>
              <a:rPr lang="en-US" sz="1400" dirty="0" err="1">
                <a:latin typeface="Courier New"/>
                <a:cs typeface="Courier New"/>
              </a:rPr>
              <a:t>assertEquals</a:t>
            </a:r>
            <a:r>
              <a:rPr lang="en-US" sz="1400" dirty="0">
                <a:latin typeface="Courier New"/>
                <a:cs typeface="Courier New"/>
              </a:rPr>
              <a:t>(result, </a:t>
            </a:r>
            <a:r>
              <a:rPr lang="en-US" sz="1400" dirty="0" err="1">
                <a:latin typeface="Courier New"/>
                <a:cs typeface="Courier New"/>
              </a:rPr>
              <a:t>Fibonacci.calculate</a:t>
            </a:r>
            <a:r>
              <a:rPr lang="en-US" sz="1400" dirty="0">
                <a:latin typeface="Courier New"/>
                <a:cs typeface="Courier New"/>
              </a:rPr>
              <a:t>(n));</a:t>
            </a:r>
          </a:p>
          <a:p>
            <a:r>
              <a:rPr lang="en-US" sz="1400" dirty="0">
                <a:latin typeface="Courier New"/>
                <a:cs typeface="Courier New"/>
              </a:rPr>
              <a:t>	}</a:t>
            </a:r>
          </a:p>
          <a:p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}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103967" y="5024876"/>
            <a:ext cx="1040024" cy="368673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43991" y="4424711"/>
            <a:ext cx="1911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The test methods run normally</a:t>
            </a:r>
          </a:p>
        </p:txBody>
      </p:sp>
    </p:spTree>
    <p:extLst>
      <p:ext uri="{BB962C8B-B14F-4D97-AF65-F5344CB8AC3E}">
        <p14:creationId xmlns:p14="http://schemas.microsoft.com/office/powerpoint/2010/main" val="3664532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</a:t>
            </a:r>
            <a:r>
              <a:rPr lang="en-US" dirty="0">
                <a:latin typeface="Courier New"/>
                <a:cs typeface="Courier New"/>
              </a:rPr>
              <a:t>Fibonacci</a:t>
            </a:r>
            <a:r>
              <a:rPr lang="en-US" dirty="0"/>
              <a:t> class</a:t>
            </a:r>
          </a:p>
        </p:txBody>
      </p:sp>
      <p:pic>
        <p:nvPicPr>
          <p:cNvPr id="4" name="Picture 3" descr="Screen Shot 2014-04-02 at 19.21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604" y="1228910"/>
            <a:ext cx="3958686" cy="4471642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6" idx="3"/>
          </p:cNvCxnSpPr>
          <p:nvPr/>
        </p:nvCxnSpPr>
        <p:spPr>
          <a:xfrm flipV="1">
            <a:off x="2883580" y="4339604"/>
            <a:ext cx="2250852" cy="13849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71748" y="3739438"/>
            <a:ext cx="1911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Feedback references the array index, not the test method name</a:t>
            </a:r>
          </a:p>
        </p:txBody>
      </p:sp>
    </p:spTree>
    <p:extLst>
      <p:ext uri="{BB962C8B-B14F-4D97-AF65-F5344CB8AC3E}">
        <p14:creationId xmlns:p14="http://schemas.microsoft.com/office/powerpoint/2010/main" val="2419991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Slicing criteria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New example: </a:t>
            </a:r>
            <a:r>
              <a:rPr lang="en-US" i="1" dirty="0" err="1" smtClean="0"/>
              <a:t>TennisGame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6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Up-front design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classes?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52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Up-front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classes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91378" y="2072115"/>
            <a:ext cx="1564096" cy="2245894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latin typeface="Courier New"/>
                <a:cs typeface="Courier New"/>
              </a:rPr>
              <a:t>Game</a:t>
            </a: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791378" y="2446432"/>
            <a:ext cx="1564096" cy="13368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593357" y="2072115"/>
            <a:ext cx="1564096" cy="2245894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latin typeface="Courier New"/>
                <a:cs typeface="Courier New"/>
              </a:rPr>
              <a:t>Player</a:t>
            </a: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593357" y="2446432"/>
            <a:ext cx="1564096" cy="13368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55474" y="3039990"/>
            <a:ext cx="2237883" cy="13368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355474" y="2670658"/>
            <a:ext cx="323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270169" y="2684026"/>
            <a:ext cx="323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747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Up-front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classes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Responsibility assignment?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91378" y="2072115"/>
            <a:ext cx="1564096" cy="2245894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latin typeface="Courier New"/>
                <a:cs typeface="Courier New"/>
              </a:rPr>
              <a:t>Game</a:t>
            </a: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791378" y="2446432"/>
            <a:ext cx="1564096" cy="13368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593357" y="2072115"/>
            <a:ext cx="1564096" cy="2245894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latin typeface="Courier New"/>
                <a:cs typeface="Courier New"/>
              </a:rPr>
              <a:t>Player</a:t>
            </a: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593357" y="2446432"/>
            <a:ext cx="1564096" cy="13368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355474" y="3039990"/>
            <a:ext cx="2237883" cy="13368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355474" y="2670658"/>
            <a:ext cx="323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1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270169" y="2684026"/>
            <a:ext cx="323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41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Up-front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classes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Responsibility assignment?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Player</a:t>
            </a:r>
            <a:r>
              <a:rPr lang="en-US" dirty="0" smtClean="0">
                <a:sym typeface="Wingdings"/>
              </a:rPr>
              <a:t> store points, report player score</a:t>
            </a:r>
          </a:p>
          <a:p>
            <a:pPr lvl="1"/>
            <a:r>
              <a:rPr lang="en-US" dirty="0" smtClean="0">
                <a:latin typeface="Courier New"/>
                <a:cs typeface="Courier New"/>
                <a:sym typeface="Wingdings"/>
              </a:rPr>
              <a:t>Game</a:t>
            </a:r>
            <a:r>
              <a:rPr lang="en-US" dirty="0" smtClean="0">
                <a:sym typeface="Wingdings"/>
              </a:rPr>
              <a:t> 	 report game score</a:t>
            </a: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1791378" y="2072115"/>
            <a:ext cx="1564096" cy="2245894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latin typeface="Courier New"/>
                <a:cs typeface="Courier New"/>
              </a:rPr>
              <a:t>Game</a:t>
            </a:r>
          </a:p>
          <a:p>
            <a:pPr algn="ctr"/>
            <a:endParaRPr lang="en-US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getScore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791378" y="2446432"/>
            <a:ext cx="1564096" cy="13368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593357" y="2072115"/>
            <a:ext cx="1564096" cy="2245894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latin typeface="Courier New"/>
                <a:cs typeface="Courier New"/>
              </a:rPr>
              <a:t>Player</a:t>
            </a:r>
          </a:p>
          <a:p>
            <a:pPr algn="ctr"/>
            <a:endParaRPr lang="en-US" dirty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addPoint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getScore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593357" y="2446432"/>
            <a:ext cx="1564096" cy="13368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355474" y="3039990"/>
            <a:ext cx="2237883" cy="13368"/>
          </a:xfrm>
          <a:prstGeom prst="line">
            <a:avLst/>
          </a:prstGeom>
          <a:ln w="9525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355474" y="2670658"/>
            <a:ext cx="323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1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270169" y="2684026"/>
            <a:ext cx="323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288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Unit testing (UT)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29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slices </a:t>
            </a:r>
            <a:br>
              <a:rPr lang="en-US" dirty="0" smtClean="0"/>
            </a:br>
            <a:r>
              <a:rPr lang="en-US" sz="2000" dirty="0" smtClean="0"/>
              <a:t>(I have some concerns about order)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getScore</a:t>
            </a:r>
            <a:r>
              <a:rPr lang="en-US" dirty="0" smtClean="0"/>
              <a:t> 	</a:t>
            </a:r>
            <a:r>
              <a:rPr lang="en-US" dirty="0"/>
              <a:t>(love-love, upon </a:t>
            </a:r>
            <a:r>
              <a:rPr lang="en-US" dirty="0" err="1"/>
              <a:t>init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 err="1">
                <a:latin typeface="Courier New"/>
                <a:cs typeface="Courier New"/>
              </a:rPr>
              <a:t>getScore</a:t>
            </a:r>
            <a:r>
              <a:rPr lang="en-US" dirty="0"/>
              <a:t> 	</a:t>
            </a:r>
            <a:r>
              <a:rPr lang="en-US" dirty="0" smtClean="0"/>
              <a:t>(fifteen-forty cases)</a:t>
            </a:r>
          </a:p>
          <a:p>
            <a:r>
              <a:rPr lang="en-US" dirty="0" err="1">
                <a:latin typeface="Courier New"/>
                <a:cs typeface="Courier New"/>
              </a:rPr>
              <a:t>getScore</a:t>
            </a:r>
            <a:r>
              <a:rPr lang="en-US" dirty="0"/>
              <a:t> 	</a:t>
            </a:r>
            <a:r>
              <a:rPr lang="en-US" dirty="0" smtClean="0"/>
              <a:t>(deuce)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getScore</a:t>
            </a:r>
            <a:r>
              <a:rPr lang="en-US" dirty="0"/>
              <a:t> 	</a:t>
            </a:r>
            <a:r>
              <a:rPr lang="en-US" dirty="0" smtClean="0"/>
              <a:t>(advantage)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getScore</a:t>
            </a:r>
            <a:r>
              <a:rPr lang="en-US" dirty="0"/>
              <a:t> 	</a:t>
            </a:r>
            <a:r>
              <a:rPr lang="en-US" dirty="0" smtClean="0"/>
              <a:t>(someone wins)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92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slices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getScore</a:t>
            </a:r>
            <a:r>
              <a:rPr lang="en-US" dirty="0" smtClean="0"/>
              <a:t> 	(love-love, upon </a:t>
            </a:r>
            <a:r>
              <a:rPr lang="en-US" dirty="0" err="1" smtClean="0"/>
              <a:t>init</a:t>
            </a:r>
            <a:r>
              <a:rPr lang="en-US" dirty="0" smtClean="0"/>
              <a:t>)</a:t>
            </a:r>
          </a:p>
          <a:p>
            <a:r>
              <a:rPr lang="en-US" dirty="0" err="1">
                <a:latin typeface="Courier New"/>
                <a:cs typeface="Courier New"/>
              </a:rPr>
              <a:t>getScore</a:t>
            </a:r>
            <a:r>
              <a:rPr lang="en-US" dirty="0"/>
              <a:t> 	</a:t>
            </a:r>
            <a:r>
              <a:rPr lang="en-US" dirty="0" smtClean="0"/>
              <a:t>(fifteen-forty cases)</a:t>
            </a:r>
          </a:p>
          <a:p>
            <a:r>
              <a:rPr lang="en-US" dirty="0" err="1">
                <a:latin typeface="Courier New"/>
                <a:cs typeface="Courier New"/>
              </a:rPr>
              <a:t>getScore</a:t>
            </a:r>
            <a:r>
              <a:rPr lang="en-US" dirty="0"/>
              <a:t> 	</a:t>
            </a:r>
            <a:r>
              <a:rPr lang="en-US" dirty="0" smtClean="0"/>
              <a:t>(deuce)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getScore</a:t>
            </a:r>
            <a:r>
              <a:rPr lang="en-US" dirty="0"/>
              <a:t> 	</a:t>
            </a:r>
            <a:r>
              <a:rPr lang="en-US" dirty="0" smtClean="0"/>
              <a:t>(advantage)</a:t>
            </a:r>
            <a:endParaRPr lang="en-US" dirty="0"/>
          </a:p>
          <a:p>
            <a:r>
              <a:rPr lang="en-US" dirty="0" err="1">
                <a:latin typeface="Courier New"/>
                <a:cs typeface="Courier New"/>
              </a:rPr>
              <a:t>getScore</a:t>
            </a:r>
            <a:r>
              <a:rPr lang="en-US" dirty="0"/>
              <a:t> 	</a:t>
            </a:r>
            <a:r>
              <a:rPr lang="en-US" dirty="0" smtClean="0"/>
              <a:t>(someone wins)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799" y="1413551"/>
            <a:ext cx="6760412" cy="1059607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6590632" y="2473158"/>
            <a:ext cx="855579" cy="76200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63856" y="3238240"/>
            <a:ext cx="191183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Let’s start with these two.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DO NOT create test cases for the 2</a:t>
            </a:r>
            <a:r>
              <a:rPr lang="en-US" baseline="30000" dirty="0" smtClean="0">
                <a:solidFill>
                  <a:schemeClr val="accent1">
                    <a:lumMod val="75000"/>
                  </a:schemeClr>
                </a:solidFill>
              </a:rPr>
              <a:t>nd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slice</a:t>
            </a:r>
          </a:p>
        </p:txBody>
      </p:sp>
    </p:spTree>
    <p:extLst>
      <p:ext uri="{BB962C8B-B14F-4D97-AF65-F5344CB8AC3E}">
        <p14:creationId xmlns:p14="http://schemas.microsoft.com/office/powerpoint/2010/main" val="67227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JUnit</a:t>
            </a:r>
            <a:r>
              <a:rPr lang="en-US" dirty="0" smtClean="0"/>
              <a:t> intermediate concepts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421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JUnit</a:t>
            </a:r>
            <a:r>
              <a:rPr lang="en-US" dirty="0" smtClean="0"/>
              <a:t> execution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12875"/>
            <a:ext cx="5384616" cy="4683125"/>
          </a:xfrm>
        </p:spPr>
        <p:txBody>
          <a:bodyPr/>
          <a:lstStyle/>
          <a:p>
            <a:r>
              <a:rPr lang="en-US" dirty="0" smtClean="0"/>
              <a:t>Select a test runner &amp; create a new instance </a:t>
            </a:r>
            <a:r>
              <a:rPr lang="en-US" dirty="0"/>
              <a:t>of </a:t>
            </a:r>
            <a:r>
              <a:rPr lang="en-US" dirty="0" smtClean="0"/>
              <a:t>the test(s) class(</a:t>
            </a:r>
            <a:r>
              <a:rPr lang="en-US" dirty="0" err="1" smtClean="0"/>
              <a:t>es</a:t>
            </a:r>
            <a:r>
              <a:rPr lang="en-US" dirty="0" smtClean="0"/>
              <a:t>) </a:t>
            </a:r>
            <a:endParaRPr lang="en-US" dirty="0" smtClean="0">
              <a:effectLst/>
            </a:endParaRPr>
          </a:p>
          <a:p>
            <a:r>
              <a:rPr lang="en-US" dirty="0" smtClean="0"/>
              <a:t>Invoke </a:t>
            </a:r>
            <a:r>
              <a:rPr lang="en-US" dirty="0"/>
              <a:t>any setup </a:t>
            </a:r>
            <a:r>
              <a:rPr lang="en-US" dirty="0" smtClean="0"/>
              <a:t>method(s) </a:t>
            </a:r>
            <a:r>
              <a:rPr lang="en-US" dirty="0"/>
              <a:t>on the test class </a:t>
            </a:r>
            <a:endParaRPr lang="en-US" dirty="0" smtClean="0"/>
          </a:p>
          <a:p>
            <a:r>
              <a:rPr lang="en-US" dirty="0" smtClean="0"/>
              <a:t>Run test method(s) </a:t>
            </a:r>
            <a:endParaRPr lang="en-US" dirty="0" smtClean="0">
              <a:effectLst/>
            </a:endParaRPr>
          </a:p>
          <a:p>
            <a:r>
              <a:rPr lang="en-US" dirty="0" smtClean="0"/>
              <a:t>Invoke </a:t>
            </a:r>
            <a:r>
              <a:rPr lang="en-US" dirty="0"/>
              <a:t>any teardown </a:t>
            </a:r>
            <a:r>
              <a:rPr lang="en-US" dirty="0" smtClean="0"/>
              <a:t>method(s) </a:t>
            </a:r>
            <a:r>
              <a:rPr lang="en-US" dirty="0"/>
              <a:t>on the test </a:t>
            </a:r>
            <a:r>
              <a:rPr lang="en-US" dirty="0" smtClean="0"/>
              <a:t>class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645307" y="1535242"/>
            <a:ext cx="1576913" cy="6001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Delegate to test runner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651657" y="2712339"/>
            <a:ext cx="1576913" cy="6001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651657" y="3880260"/>
            <a:ext cx="1576913" cy="6001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651657" y="5050439"/>
            <a:ext cx="1576913" cy="6001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Teardown</a:t>
            </a:r>
            <a:endParaRPr lang="en-US" dirty="0"/>
          </a:p>
        </p:txBody>
      </p:sp>
      <p:cxnSp>
        <p:nvCxnSpPr>
          <p:cNvPr id="10" name="Elbow Connector 9"/>
          <p:cNvCxnSpPr>
            <a:stCxn id="8" idx="3"/>
            <a:endCxn id="4" idx="3"/>
          </p:cNvCxnSpPr>
          <p:nvPr/>
        </p:nvCxnSpPr>
        <p:spPr>
          <a:xfrm flipH="1" flipV="1">
            <a:off x="8222220" y="1835313"/>
            <a:ext cx="6350" cy="3515197"/>
          </a:xfrm>
          <a:prstGeom prst="bentConnector3">
            <a:avLst>
              <a:gd name="adj1" fmla="val -360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4" idx="2"/>
            <a:endCxn id="6" idx="0"/>
          </p:cNvCxnSpPr>
          <p:nvPr/>
        </p:nvCxnSpPr>
        <p:spPr>
          <a:xfrm>
            <a:off x="7433764" y="2135383"/>
            <a:ext cx="6350" cy="576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440114" y="3312480"/>
            <a:ext cx="6350" cy="576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443289" y="4480401"/>
            <a:ext cx="6350" cy="576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45631" y="5634335"/>
            <a:ext cx="227997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A.K.A. </a:t>
            </a:r>
            <a:r>
              <a:rPr lang="en-US" i="1" dirty="0" smtClean="0">
                <a:solidFill>
                  <a:srgbClr val="FF0000"/>
                </a:solidFill>
              </a:rPr>
              <a:t>setup-exercise-verify-teardown</a:t>
            </a:r>
            <a:r>
              <a:rPr lang="en-US" dirty="0" smtClean="0">
                <a:solidFill>
                  <a:srgbClr val="FF0000"/>
                </a:solidFill>
              </a:rPr>
              <a:t> cycle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12" idx="3"/>
            <a:endCxn id="3" idx="3"/>
          </p:cNvCxnSpPr>
          <p:nvPr/>
        </p:nvCxnSpPr>
        <p:spPr>
          <a:xfrm flipV="1">
            <a:off x="5325607" y="3754438"/>
            <a:ext cx="744809" cy="23415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81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runner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test runner is the class to which </a:t>
            </a:r>
            <a:r>
              <a:rPr lang="en-US" sz="2400" dirty="0" err="1" smtClean="0"/>
              <a:t>JUnit</a:t>
            </a:r>
            <a:r>
              <a:rPr lang="en-US" sz="2400" dirty="0" smtClean="0"/>
              <a:t> delegates test execution</a:t>
            </a:r>
          </a:p>
          <a:p>
            <a:r>
              <a:rPr lang="en-US" sz="2400" dirty="0" smtClean="0"/>
              <a:t>There are several built-in test runners</a:t>
            </a:r>
          </a:p>
          <a:p>
            <a:pPr marL="457200" lvl="1" indent="0">
              <a:buNone/>
            </a:pPr>
            <a:r>
              <a:rPr lang="en-US" sz="2000" dirty="0">
                <a:latin typeface="Courier New"/>
                <a:cs typeface="Courier New"/>
              </a:rPr>
              <a:t>JUnit4.</a:t>
            </a:r>
            <a:r>
              <a:rPr lang="en-US" sz="2000" dirty="0" smtClean="0">
                <a:latin typeface="Courier New"/>
                <a:cs typeface="Courier New"/>
              </a:rPr>
              <a:t>class</a:t>
            </a:r>
          </a:p>
          <a:p>
            <a:pPr marL="457200" lvl="1" indent="0">
              <a:buNone/>
            </a:pPr>
            <a:r>
              <a:rPr lang="en-US" sz="2000" dirty="0" err="1" smtClean="0">
                <a:latin typeface="Courier New"/>
                <a:cs typeface="Courier New"/>
              </a:rPr>
              <a:t>Parametrized.class</a:t>
            </a:r>
            <a:endParaRPr lang="en-US" sz="20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sz="2000" dirty="0" err="1" smtClean="0">
                <a:latin typeface="Courier New"/>
                <a:cs typeface="Courier New"/>
              </a:rPr>
              <a:t>Suite.class</a:t>
            </a:r>
            <a:endParaRPr lang="en-US" sz="2000" dirty="0" smtClean="0">
              <a:latin typeface="Courier New"/>
              <a:cs typeface="Courier New"/>
            </a:endParaRPr>
          </a:p>
          <a:p>
            <a:r>
              <a:rPr lang="en-US" sz="2400" dirty="0" smtClean="0"/>
              <a:t>They are subclasses of </a:t>
            </a:r>
            <a:r>
              <a:rPr lang="en-US" sz="2000" dirty="0" err="1" smtClean="0">
                <a:latin typeface="Courier New"/>
                <a:cs typeface="Courier New"/>
              </a:rPr>
              <a:t>org.junit.runner.Runner</a:t>
            </a:r>
            <a:endParaRPr lang="en-US" sz="2000" dirty="0" smtClean="0">
              <a:latin typeface="Courier New"/>
              <a:cs typeface="Courier New"/>
            </a:endParaRPr>
          </a:p>
          <a:p>
            <a:pPr lvl="1"/>
            <a:r>
              <a:rPr lang="en-US" sz="2000" dirty="0"/>
              <a:t>Custom </a:t>
            </a:r>
            <a:r>
              <a:rPr lang="en-US" sz="2000" dirty="0" smtClean="0"/>
              <a:t>runners can be created</a:t>
            </a:r>
          </a:p>
          <a:p>
            <a:r>
              <a:rPr lang="en-US" sz="2400" dirty="0" smtClean="0"/>
              <a:t>The test runner is selected using the </a:t>
            </a:r>
            <a:r>
              <a:rPr lang="en-US" sz="2000" dirty="0" smtClean="0">
                <a:latin typeface="Courier New"/>
                <a:cs typeface="Courier New"/>
              </a:rPr>
              <a:t>@</a:t>
            </a:r>
            <a:r>
              <a:rPr lang="en-US" sz="2000" dirty="0" err="1" smtClean="0">
                <a:latin typeface="Courier New"/>
                <a:cs typeface="Courier New"/>
              </a:rPr>
              <a:t>RunWith</a:t>
            </a:r>
            <a:r>
              <a:rPr lang="en-US" sz="2000" dirty="0" smtClean="0">
                <a:latin typeface="Courier New"/>
                <a:cs typeface="Courier New"/>
              </a:rPr>
              <a:t>(&lt;</a:t>
            </a:r>
            <a:r>
              <a:rPr lang="en-US" sz="2000" i="1" dirty="0" smtClean="0">
                <a:latin typeface="Courier New"/>
                <a:cs typeface="Courier New"/>
              </a:rPr>
              <a:t>test runner</a:t>
            </a:r>
            <a:r>
              <a:rPr lang="en-US" sz="2000" dirty="0" smtClean="0">
                <a:latin typeface="Courier New"/>
                <a:cs typeface="Courier New"/>
              </a:rPr>
              <a:t>&gt;) </a:t>
            </a:r>
            <a:r>
              <a:rPr lang="en-US" sz="2400" dirty="0" smtClean="0"/>
              <a:t>annotation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4624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runner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test runner is the class to which </a:t>
            </a:r>
            <a:r>
              <a:rPr lang="en-US" sz="2400" dirty="0" err="1" smtClean="0"/>
              <a:t>JUnit</a:t>
            </a:r>
            <a:r>
              <a:rPr lang="en-US" sz="2400" dirty="0" smtClean="0"/>
              <a:t> delegates test execution</a:t>
            </a:r>
          </a:p>
          <a:p>
            <a:r>
              <a:rPr lang="en-US" sz="2400" dirty="0" smtClean="0"/>
              <a:t>There are several built-in test runners</a:t>
            </a:r>
          </a:p>
          <a:p>
            <a:pPr marL="457200" lvl="1" indent="0">
              <a:buNone/>
            </a:pPr>
            <a:r>
              <a:rPr lang="en-US" sz="2000" dirty="0">
                <a:latin typeface="Courier New"/>
                <a:cs typeface="Courier New"/>
              </a:rPr>
              <a:t>JUnit4.</a:t>
            </a:r>
            <a:r>
              <a:rPr lang="en-US" sz="2000" dirty="0" smtClean="0">
                <a:latin typeface="Courier New"/>
                <a:cs typeface="Courier New"/>
              </a:rPr>
              <a:t>class</a:t>
            </a:r>
          </a:p>
          <a:p>
            <a:pPr marL="457200" lvl="1" indent="0">
              <a:buNone/>
            </a:pPr>
            <a:r>
              <a:rPr lang="en-US" sz="2000" dirty="0" err="1" smtClean="0">
                <a:latin typeface="Courier New"/>
                <a:cs typeface="Courier New"/>
              </a:rPr>
              <a:t>Parametrized.class</a:t>
            </a:r>
            <a:endParaRPr lang="en-US" sz="20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sz="2000" dirty="0" err="1" smtClean="0">
                <a:latin typeface="Courier New"/>
                <a:cs typeface="Courier New"/>
              </a:rPr>
              <a:t>Suite.class</a:t>
            </a:r>
            <a:endParaRPr lang="en-US" sz="2000" dirty="0" smtClean="0">
              <a:latin typeface="Courier New"/>
              <a:cs typeface="Courier New"/>
            </a:endParaRPr>
          </a:p>
          <a:p>
            <a:r>
              <a:rPr lang="en-US" sz="2400" dirty="0" smtClean="0"/>
              <a:t>They are subclasses of </a:t>
            </a:r>
            <a:r>
              <a:rPr lang="en-US" sz="2000" dirty="0" err="1" smtClean="0">
                <a:latin typeface="Courier New"/>
                <a:cs typeface="Courier New"/>
              </a:rPr>
              <a:t>org.junit.runner.Runner</a:t>
            </a:r>
            <a:endParaRPr lang="en-US" sz="2000" dirty="0" smtClean="0">
              <a:latin typeface="Courier New"/>
              <a:cs typeface="Courier New"/>
            </a:endParaRPr>
          </a:p>
          <a:p>
            <a:pPr lvl="1"/>
            <a:r>
              <a:rPr lang="en-US" sz="2000" dirty="0"/>
              <a:t>Custom </a:t>
            </a:r>
            <a:r>
              <a:rPr lang="en-US" sz="2000" dirty="0" smtClean="0"/>
              <a:t>runners can be created</a:t>
            </a:r>
          </a:p>
          <a:p>
            <a:r>
              <a:rPr lang="en-US" sz="2400" dirty="0" smtClean="0"/>
              <a:t>The test runner is selected using the </a:t>
            </a:r>
            <a:r>
              <a:rPr lang="en-US" sz="2000" dirty="0" smtClean="0">
                <a:latin typeface="Courier New"/>
                <a:cs typeface="Courier New"/>
              </a:rPr>
              <a:t>@</a:t>
            </a:r>
            <a:r>
              <a:rPr lang="en-US" sz="2000" dirty="0" err="1" smtClean="0">
                <a:latin typeface="Courier New"/>
                <a:cs typeface="Courier New"/>
              </a:rPr>
              <a:t>RunWith</a:t>
            </a:r>
            <a:r>
              <a:rPr lang="en-US" sz="2000" dirty="0" smtClean="0">
                <a:latin typeface="Courier New"/>
                <a:cs typeface="Courier New"/>
              </a:rPr>
              <a:t>(&lt;</a:t>
            </a:r>
            <a:r>
              <a:rPr lang="en-US" sz="2000" i="1" dirty="0" smtClean="0">
                <a:latin typeface="Courier New"/>
                <a:cs typeface="Courier New"/>
              </a:rPr>
              <a:t>test runner</a:t>
            </a:r>
            <a:r>
              <a:rPr lang="en-US" sz="2000" dirty="0" smtClean="0">
                <a:latin typeface="Courier New"/>
                <a:cs typeface="Courier New"/>
              </a:rPr>
              <a:t>&gt;) </a:t>
            </a:r>
            <a:r>
              <a:rPr lang="en-US" sz="2400" dirty="0" smtClean="0"/>
              <a:t>annotation</a:t>
            </a:r>
            <a:endParaRPr lang="en-US" sz="2400" dirty="0"/>
          </a:p>
        </p:txBody>
      </p:sp>
      <p:cxnSp>
        <p:nvCxnSpPr>
          <p:cNvPr id="4" name="Straight Arrow Connector 3"/>
          <p:cNvCxnSpPr>
            <a:stCxn id="10" idx="1"/>
          </p:cNvCxnSpPr>
          <p:nvPr/>
        </p:nvCxnSpPr>
        <p:spPr>
          <a:xfrm flipH="1" flipV="1">
            <a:off x="3275856" y="2924944"/>
            <a:ext cx="3743498" cy="28510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19354" y="2609888"/>
            <a:ext cx="1911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Default; explicit definition is not required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8" name="Straight Arrow Connector 17"/>
          <p:cNvCxnSpPr>
            <a:stCxn id="10" idx="1"/>
          </p:cNvCxnSpPr>
          <p:nvPr/>
        </p:nvCxnSpPr>
        <p:spPr>
          <a:xfrm flipH="1">
            <a:off x="4577233" y="3210053"/>
            <a:ext cx="2442121" cy="181437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582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runner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test runner is the class to which </a:t>
            </a:r>
            <a:r>
              <a:rPr lang="en-US" sz="2400" dirty="0" err="1" smtClean="0"/>
              <a:t>JUnit</a:t>
            </a:r>
            <a:r>
              <a:rPr lang="en-US" sz="2400" dirty="0" smtClean="0"/>
              <a:t> delegates test execution</a:t>
            </a:r>
          </a:p>
          <a:p>
            <a:r>
              <a:rPr lang="en-US" sz="2400" dirty="0" smtClean="0"/>
              <a:t>There are several built-in test runners</a:t>
            </a:r>
          </a:p>
          <a:p>
            <a:pPr marL="457200" lvl="1" indent="0">
              <a:buNone/>
            </a:pPr>
            <a:r>
              <a:rPr lang="en-US" sz="2000" dirty="0">
                <a:latin typeface="Courier New"/>
                <a:cs typeface="Courier New"/>
              </a:rPr>
              <a:t>JUnit4.</a:t>
            </a:r>
            <a:r>
              <a:rPr lang="en-US" sz="2000" dirty="0" smtClean="0">
                <a:latin typeface="Courier New"/>
                <a:cs typeface="Courier New"/>
              </a:rPr>
              <a:t>class</a:t>
            </a:r>
          </a:p>
          <a:p>
            <a:pPr marL="457200" lvl="1" indent="0">
              <a:buNone/>
            </a:pPr>
            <a:r>
              <a:rPr lang="en-US" sz="2000" dirty="0" err="1" smtClean="0">
                <a:latin typeface="Courier New"/>
                <a:cs typeface="Courier New"/>
              </a:rPr>
              <a:t>Parametrized.class</a:t>
            </a:r>
            <a:endParaRPr lang="en-US" sz="20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sz="2000" dirty="0" err="1" smtClean="0">
                <a:latin typeface="Courier New"/>
                <a:cs typeface="Courier New"/>
              </a:rPr>
              <a:t>Suite.class</a:t>
            </a:r>
            <a:endParaRPr lang="en-US" sz="2000" dirty="0" smtClean="0">
              <a:latin typeface="Courier New"/>
              <a:cs typeface="Courier New"/>
            </a:endParaRPr>
          </a:p>
          <a:p>
            <a:r>
              <a:rPr lang="en-US" sz="2400" dirty="0" smtClean="0"/>
              <a:t>They are subclasses of </a:t>
            </a:r>
            <a:r>
              <a:rPr lang="en-US" sz="2000" dirty="0" err="1" smtClean="0">
                <a:latin typeface="Courier New"/>
                <a:cs typeface="Courier New"/>
              </a:rPr>
              <a:t>org.junit.runner.Runner</a:t>
            </a:r>
            <a:endParaRPr lang="en-US" sz="2000" dirty="0" smtClean="0">
              <a:latin typeface="Courier New"/>
              <a:cs typeface="Courier New"/>
            </a:endParaRPr>
          </a:p>
          <a:p>
            <a:pPr lvl="1"/>
            <a:r>
              <a:rPr lang="en-US" sz="2000" dirty="0"/>
              <a:t>Custom </a:t>
            </a:r>
            <a:r>
              <a:rPr lang="en-US" sz="2000" dirty="0" smtClean="0"/>
              <a:t>runners can be created</a:t>
            </a:r>
          </a:p>
          <a:p>
            <a:r>
              <a:rPr lang="en-US" sz="2400" dirty="0" smtClean="0"/>
              <a:t>The test runner is selected using the </a:t>
            </a:r>
            <a:r>
              <a:rPr lang="en-US" sz="2000" dirty="0" smtClean="0">
                <a:latin typeface="Courier New"/>
                <a:cs typeface="Courier New"/>
              </a:rPr>
              <a:t>@</a:t>
            </a:r>
            <a:r>
              <a:rPr lang="en-US" sz="2000" dirty="0" err="1" smtClean="0">
                <a:latin typeface="Courier New"/>
                <a:cs typeface="Courier New"/>
              </a:rPr>
              <a:t>RunWith</a:t>
            </a:r>
            <a:r>
              <a:rPr lang="en-US" sz="2000" dirty="0" smtClean="0">
                <a:latin typeface="Courier New"/>
                <a:cs typeface="Courier New"/>
              </a:rPr>
              <a:t>(&lt;</a:t>
            </a:r>
            <a:r>
              <a:rPr lang="en-US" sz="2000" i="1" dirty="0" smtClean="0">
                <a:latin typeface="Courier New"/>
                <a:cs typeface="Courier New"/>
              </a:rPr>
              <a:t>test runner</a:t>
            </a:r>
            <a:r>
              <a:rPr lang="en-US" sz="2000" dirty="0" smtClean="0">
                <a:latin typeface="Courier New"/>
                <a:cs typeface="Courier New"/>
              </a:rPr>
              <a:t>&gt;) </a:t>
            </a:r>
            <a:r>
              <a:rPr lang="en-US" sz="2400" dirty="0" smtClean="0"/>
              <a:t>annotation</a:t>
            </a:r>
            <a:endParaRPr lang="en-US" sz="2400" dirty="0"/>
          </a:p>
        </p:txBody>
      </p:sp>
      <p:cxnSp>
        <p:nvCxnSpPr>
          <p:cNvPr id="4" name="Straight Arrow Connector 3"/>
          <p:cNvCxnSpPr>
            <a:stCxn id="10" idx="1"/>
          </p:cNvCxnSpPr>
          <p:nvPr/>
        </p:nvCxnSpPr>
        <p:spPr>
          <a:xfrm flipH="1">
            <a:off x="4110278" y="3210053"/>
            <a:ext cx="2909076" cy="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19354" y="2609888"/>
            <a:ext cx="2124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This test runner is used with parameterized tests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980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runner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test runner is the class to which </a:t>
            </a:r>
            <a:r>
              <a:rPr lang="en-US" sz="2400" dirty="0" err="1" smtClean="0"/>
              <a:t>JUnit</a:t>
            </a:r>
            <a:r>
              <a:rPr lang="en-US" sz="2400" dirty="0" smtClean="0"/>
              <a:t> delegates test execution</a:t>
            </a:r>
          </a:p>
          <a:p>
            <a:r>
              <a:rPr lang="en-US" sz="2400" dirty="0" smtClean="0"/>
              <a:t>There are several built-in test runners</a:t>
            </a:r>
          </a:p>
          <a:p>
            <a:pPr marL="457200" lvl="1" indent="0">
              <a:buNone/>
            </a:pPr>
            <a:r>
              <a:rPr lang="en-US" sz="2000" dirty="0">
                <a:latin typeface="Courier New"/>
                <a:cs typeface="Courier New"/>
              </a:rPr>
              <a:t>JUnit4.</a:t>
            </a:r>
            <a:r>
              <a:rPr lang="en-US" sz="2000" dirty="0" smtClean="0">
                <a:latin typeface="Courier New"/>
                <a:cs typeface="Courier New"/>
              </a:rPr>
              <a:t>class</a:t>
            </a:r>
          </a:p>
          <a:p>
            <a:pPr marL="457200" lvl="1" indent="0">
              <a:buNone/>
            </a:pPr>
            <a:r>
              <a:rPr lang="en-US" sz="2000" dirty="0" err="1" smtClean="0">
                <a:latin typeface="Courier New"/>
                <a:cs typeface="Courier New"/>
              </a:rPr>
              <a:t>Parametrized.class</a:t>
            </a:r>
            <a:endParaRPr lang="en-US" sz="20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sz="2000" dirty="0" err="1" smtClean="0">
                <a:latin typeface="Courier New"/>
                <a:cs typeface="Courier New"/>
              </a:rPr>
              <a:t>Suite.class</a:t>
            </a:r>
            <a:endParaRPr lang="en-US" sz="2000" dirty="0" smtClean="0">
              <a:latin typeface="Courier New"/>
              <a:cs typeface="Courier New"/>
            </a:endParaRPr>
          </a:p>
          <a:p>
            <a:r>
              <a:rPr lang="en-US" sz="2400" dirty="0" smtClean="0"/>
              <a:t>They are subclasses of </a:t>
            </a:r>
            <a:r>
              <a:rPr lang="en-US" sz="2000" dirty="0" err="1" smtClean="0">
                <a:latin typeface="Courier New"/>
                <a:cs typeface="Courier New"/>
              </a:rPr>
              <a:t>org.junit.runner.Runner</a:t>
            </a:r>
            <a:endParaRPr lang="en-US" sz="2000" dirty="0" smtClean="0">
              <a:latin typeface="Courier New"/>
              <a:cs typeface="Courier New"/>
            </a:endParaRPr>
          </a:p>
          <a:p>
            <a:pPr lvl="1"/>
            <a:r>
              <a:rPr lang="en-US" sz="2000" dirty="0"/>
              <a:t>Custom </a:t>
            </a:r>
            <a:r>
              <a:rPr lang="en-US" sz="2000" dirty="0" smtClean="0"/>
              <a:t>runners can be created</a:t>
            </a:r>
          </a:p>
          <a:p>
            <a:r>
              <a:rPr lang="en-US" sz="2400" dirty="0" smtClean="0"/>
              <a:t>The test runner is selected using the </a:t>
            </a:r>
            <a:r>
              <a:rPr lang="en-US" sz="2000" dirty="0" smtClean="0">
                <a:latin typeface="Courier New"/>
                <a:cs typeface="Courier New"/>
              </a:rPr>
              <a:t>@</a:t>
            </a:r>
            <a:r>
              <a:rPr lang="en-US" sz="2000" dirty="0" err="1" smtClean="0">
                <a:latin typeface="Courier New"/>
                <a:cs typeface="Courier New"/>
              </a:rPr>
              <a:t>RunWith</a:t>
            </a:r>
            <a:r>
              <a:rPr lang="en-US" sz="2000" dirty="0" smtClean="0">
                <a:latin typeface="Courier New"/>
                <a:cs typeface="Courier New"/>
              </a:rPr>
              <a:t>(&lt;</a:t>
            </a:r>
            <a:r>
              <a:rPr lang="en-US" sz="2000" i="1" dirty="0" smtClean="0">
                <a:latin typeface="Courier New"/>
                <a:cs typeface="Courier New"/>
              </a:rPr>
              <a:t>test runner</a:t>
            </a:r>
            <a:r>
              <a:rPr lang="en-US" sz="2000" dirty="0" smtClean="0">
                <a:latin typeface="Courier New"/>
                <a:cs typeface="Courier New"/>
              </a:rPr>
              <a:t>&gt;) </a:t>
            </a:r>
            <a:r>
              <a:rPr lang="en-US" sz="2400" dirty="0" smtClean="0"/>
              <a:t>annotation</a:t>
            </a:r>
            <a:endParaRPr lang="en-US" sz="2400" dirty="0"/>
          </a:p>
        </p:txBody>
      </p:sp>
      <p:cxnSp>
        <p:nvCxnSpPr>
          <p:cNvPr id="4" name="Straight Arrow Connector 3"/>
          <p:cNvCxnSpPr>
            <a:stCxn id="10" idx="1"/>
          </p:cNvCxnSpPr>
          <p:nvPr/>
        </p:nvCxnSpPr>
        <p:spPr>
          <a:xfrm flipH="1">
            <a:off x="3113432" y="3276378"/>
            <a:ext cx="3905922" cy="36938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19354" y="2814713"/>
            <a:ext cx="2124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We miss this one; we proceed immediately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218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runner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test runner is the class to which </a:t>
            </a:r>
            <a:r>
              <a:rPr lang="en-US" sz="2400" dirty="0" err="1" smtClean="0"/>
              <a:t>JUnit</a:t>
            </a:r>
            <a:r>
              <a:rPr lang="en-US" sz="2400" dirty="0" smtClean="0"/>
              <a:t> delegates test execution</a:t>
            </a:r>
          </a:p>
          <a:p>
            <a:r>
              <a:rPr lang="en-US" sz="2400" dirty="0" smtClean="0"/>
              <a:t>There are several built-in test runners</a:t>
            </a:r>
          </a:p>
          <a:p>
            <a:pPr marL="457200" lvl="1" indent="0">
              <a:buNone/>
            </a:pPr>
            <a:r>
              <a:rPr lang="en-US" sz="2000" dirty="0">
                <a:latin typeface="Courier New"/>
                <a:cs typeface="Courier New"/>
              </a:rPr>
              <a:t>JUnit4.</a:t>
            </a:r>
            <a:r>
              <a:rPr lang="en-US" sz="2000" dirty="0" smtClean="0">
                <a:latin typeface="Courier New"/>
                <a:cs typeface="Courier New"/>
              </a:rPr>
              <a:t>class</a:t>
            </a:r>
          </a:p>
          <a:p>
            <a:pPr marL="457200" lvl="1" indent="0">
              <a:buNone/>
            </a:pPr>
            <a:r>
              <a:rPr lang="en-US" sz="2000" dirty="0" err="1" smtClean="0">
                <a:latin typeface="Courier New"/>
                <a:cs typeface="Courier New"/>
              </a:rPr>
              <a:t>Parametrized.class</a:t>
            </a:r>
            <a:endParaRPr lang="en-US" sz="20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sz="2000" dirty="0" err="1" smtClean="0">
                <a:latin typeface="Courier New"/>
                <a:cs typeface="Courier New"/>
              </a:rPr>
              <a:t>Suite.class</a:t>
            </a:r>
            <a:endParaRPr lang="en-US" sz="2000" dirty="0" smtClean="0">
              <a:latin typeface="Courier New"/>
              <a:cs typeface="Courier New"/>
            </a:endParaRPr>
          </a:p>
          <a:p>
            <a:r>
              <a:rPr lang="en-US" sz="2400" dirty="0" smtClean="0"/>
              <a:t>They are subclasses of </a:t>
            </a:r>
            <a:r>
              <a:rPr lang="en-US" sz="2000" dirty="0" err="1" smtClean="0">
                <a:latin typeface="Courier New"/>
                <a:cs typeface="Courier New"/>
              </a:rPr>
              <a:t>org.junit.runner.Runner</a:t>
            </a:r>
            <a:endParaRPr lang="en-US" sz="2000" dirty="0" smtClean="0">
              <a:latin typeface="Courier New"/>
              <a:cs typeface="Courier New"/>
            </a:endParaRPr>
          </a:p>
          <a:p>
            <a:pPr lvl="1"/>
            <a:r>
              <a:rPr lang="en-US" sz="2000" dirty="0"/>
              <a:t>Custom </a:t>
            </a:r>
            <a:r>
              <a:rPr lang="en-US" sz="2000" dirty="0" smtClean="0"/>
              <a:t>runners can be created</a:t>
            </a:r>
          </a:p>
          <a:p>
            <a:r>
              <a:rPr lang="en-US" sz="2400" dirty="0" smtClean="0"/>
              <a:t>The test runner is selected using the </a:t>
            </a:r>
            <a:r>
              <a:rPr lang="en-US" sz="2000" dirty="0" smtClean="0">
                <a:latin typeface="Courier New"/>
                <a:cs typeface="Courier New"/>
              </a:rPr>
              <a:t>@</a:t>
            </a:r>
            <a:r>
              <a:rPr lang="en-US" sz="2000" dirty="0" err="1" smtClean="0">
                <a:latin typeface="Courier New"/>
                <a:cs typeface="Courier New"/>
              </a:rPr>
              <a:t>RunWith</a:t>
            </a:r>
            <a:r>
              <a:rPr lang="en-US" sz="2000" dirty="0" smtClean="0">
                <a:latin typeface="Courier New"/>
                <a:cs typeface="Courier New"/>
              </a:rPr>
              <a:t>(&lt;</a:t>
            </a:r>
            <a:r>
              <a:rPr lang="en-US" sz="2000" i="1" dirty="0" smtClean="0">
                <a:latin typeface="Courier New"/>
                <a:cs typeface="Courier New"/>
              </a:rPr>
              <a:t>test runner</a:t>
            </a:r>
            <a:r>
              <a:rPr lang="en-US" sz="2000" dirty="0" smtClean="0">
                <a:latin typeface="Courier New"/>
                <a:cs typeface="Courier New"/>
              </a:rPr>
              <a:t>&gt;) </a:t>
            </a:r>
            <a:r>
              <a:rPr lang="en-US" sz="2400" dirty="0" smtClean="0"/>
              <a:t>annotation</a:t>
            </a:r>
            <a:endParaRPr lang="en-US" sz="2400" dirty="0"/>
          </a:p>
          <a:p>
            <a:r>
              <a:rPr lang="en-US" sz="2400" dirty="0" smtClean="0"/>
              <a:t>There are graphical versions for 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4185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graphical built-in test runner</a:t>
            </a:r>
            <a:endParaRPr lang="en-US" dirty="0"/>
          </a:p>
        </p:txBody>
      </p:sp>
      <p:pic>
        <p:nvPicPr>
          <p:cNvPr id="3" name="Picture 2" descr="Screen Shot 2014-04-02 at 19.41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870" y="1216921"/>
            <a:ext cx="3921165" cy="55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96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 smtClean="0"/>
              <a:t>What is unit testing?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6118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suites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slice may affect several production classes/methods</a:t>
            </a:r>
          </a:p>
          <a:p>
            <a:r>
              <a:rPr lang="en-US" dirty="0" smtClean="0"/>
              <a:t>Several test classes/methods need to be run to make sure the changes didn’t break any existing functionality</a:t>
            </a:r>
          </a:p>
          <a:p>
            <a:pPr lvl="1"/>
            <a:r>
              <a:rPr lang="en-US" b="1" dirty="0" smtClean="0"/>
              <a:t>Regression testing</a:t>
            </a:r>
          </a:p>
          <a:p>
            <a:r>
              <a:rPr lang="en-US" dirty="0" smtClean="0"/>
              <a:t>It is tedious to perform regression testing manually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427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suites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Test suites specify a set of test classes/methods that should be run together</a:t>
            </a:r>
          </a:p>
          <a:p>
            <a:r>
              <a:rPr lang="en-US" dirty="0" smtClean="0"/>
              <a:t>The easiest way to create a test suite is using Eclipse’s wizards</a:t>
            </a:r>
            <a:endParaRPr lang="en-US" dirty="0"/>
          </a:p>
        </p:txBody>
      </p:sp>
      <p:pic>
        <p:nvPicPr>
          <p:cNvPr id="6" name="Picture 5" descr="Screen Shot 2014-04-02 at 19.42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559248"/>
            <a:ext cx="4310639" cy="409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suites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Manually is not complex either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4285" y="2825972"/>
            <a:ext cx="8211403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import </a:t>
            </a:r>
            <a:r>
              <a:rPr lang="en-US" dirty="0" err="1">
                <a:latin typeface="Courier New"/>
                <a:cs typeface="Courier New"/>
              </a:rPr>
              <a:t>org.junit.runner.RunWith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import </a:t>
            </a:r>
            <a:r>
              <a:rPr lang="en-US" dirty="0" err="1">
                <a:latin typeface="Courier New"/>
                <a:cs typeface="Courier New"/>
              </a:rPr>
              <a:t>org.junit.runners.Suite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import </a:t>
            </a:r>
            <a:r>
              <a:rPr lang="en-US" dirty="0" err="1">
                <a:latin typeface="Courier New"/>
                <a:cs typeface="Courier New"/>
              </a:rPr>
              <a:t>org.junit.runners.Suite.SuiteClasses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@</a:t>
            </a:r>
            <a:r>
              <a:rPr lang="en-US" dirty="0" err="1">
                <a:latin typeface="Courier New"/>
                <a:cs typeface="Courier New"/>
              </a:rPr>
              <a:t>RunWith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Suite.class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r>
              <a:rPr lang="en-US" dirty="0">
                <a:latin typeface="Courier New"/>
                <a:cs typeface="Courier New"/>
              </a:rPr>
              <a:t>@</a:t>
            </a:r>
            <a:r>
              <a:rPr lang="en-US" dirty="0" err="1">
                <a:latin typeface="Courier New"/>
                <a:cs typeface="Courier New"/>
              </a:rPr>
              <a:t>SuiteClasses</a:t>
            </a:r>
            <a:r>
              <a:rPr lang="en-US" dirty="0">
                <a:latin typeface="Courier New"/>
                <a:cs typeface="Courier New"/>
              </a:rPr>
              <a:t>({ </a:t>
            </a:r>
            <a:r>
              <a:rPr lang="en-US" dirty="0" err="1">
                <a:latin typeface="Courier New"/>
                <a:cs typeface="Courier New"/>
              </a:rPr>
              <a:t>GameTest.class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PlayerTest.class</a:t>
            </a:r>
            <a:r>
              <a:rPr lang="en-US" dirty="0">
                <a:latin typeface="Courier New"/>
                <a:cs typeface="Courier New"/>
              </a:rPr>
              <a:t> })</a:t>
            </a:r>
          </a:p>
          <a:p>
            <a:r>
              <a:rPr lang="en-US" dirty="0">
                <a:latin typeface="Courier New"/>
                <a:cs typeface="Courier New"/>
              </a:rPr>
              <a:t>public class </a:t>
            </a:r>
            <a:r>
              <a:rPr lang="en-US" dirty="0" err="1">
                <a:latin typeface="Courier New"/>
                <a:cs typeface="Courier New"/>
              </a:rPr>
              <a:t>AllTests</a:t>
            </a:r>
            <a:r>
              <a:rPr lang="en-US" dirty="0">
                <a:latin typeface="Courier New"/>
                <a:cs typeface="Courier New"/>
              </a:rPr>
              <a:t> {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cxnSp>
        <p:nvCxnSpPr>
          <p:cNvPr id="6" name="Straight Arrow Connector 5"/>
          <p:cNvCxnSpPr>
            <a:stCxn id="7" idx="1"/>
          </p:cNvCxnSpPr>
          <p:nvPr/>
        </p:nvCxnSpPr>
        <p:spPr>
          <a:xfrm flipH="1">
            <a:off x="3482128" y="2236671"/>
            <a:ext cx="3537226" cy="206451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19354" y="1913505"/>
            <a:ext cx="1911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Test runner definition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97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suites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Manually is not complex either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4285" y="2825972"/>
            <a:ext cx="8211403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import </a:t>
            </a:r>
            <a:r>
              <a:rPr lang="en-US" dirty="0" err="1">
                <a:latin typeface="Courier New"/>
                <a:cs typeface="Courier New"/>
              </a:rPr>
              <a:t>org.junit.runner.RunWith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import </a:t>
            </a:r>
            <a:r>
              <a:rPr lang="en-US" dirty="0" err="1">
                <a:latin typeface="Courier New"/>
                <a:cs typeface="Courier New"/>
              </a:rPr>
              <a:t>org.junit.runners.Suite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import </a:t>
            </a:r>
            <a:r>
              <a:rPr lang="en-US" dirty="0" err="1">
                <a:latin typeface="Courier New"/>
                <a:cs typeface="Courier New"/>
              </a:rPr>
              <a:t>org.junit.runners.Suite.SuiteClasses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@</a:t>
            </a:r>
            <a:r>
              <a:rPr lang="en-US" dirty="0" err="1">
                <a:latin typeface="Courier New"/>
                <a:cs typeface="Courier New"/>
              </a:rPr>
              <a:t>RunWith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Suite.class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r>
              <a:rPr lang="en-US" dirty="0">
                <a:latin typeface="Courier New"/>
                <a:cs typeface="Courier New"/>
              </a:rPr>
              <a:t>@</a:t>
            </a:r>
            <a:r>
              <a:rPr lang="en-US" dirty="0" err="1">
                <a:latin typeface="Courier New"/>
                <a:cs typeface="Courier New"/>
              </a:rPr>
              <a:t>SuiteClasses</a:t>
            </a:r>
            <a:r>
              <a:rPr lang="en-US" dirty="0">
                <a:latin typeface="Courier New"/>
                <a:cs typeface="Courier New"/>
              </a:rPr>
              <a:t>({ </a:t>
            </a:r>
            <a:r>
              <a:rPr lang="en-US" dirty="0" err="1">
                <a:latin typeface="Courier New"/>
                <a:cs typeface="Courier New"/>
              </a:rPr>
              <a:t>GameTest.class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PlayerTest.class</a:t>
            </a:r>
            <a:r>
              <a:rPr lang="en-US" dirty="0">
                <a:latin typeface="Courier New"/>
                <a:cs typeface="Courier New"/>
              </a:rPr>
              <a:t> })</a:t>
            </a:r>
          </a:p>
          <a:p>
            <a:r>
              <a:rPr lang="en-US" dirty="0">
                <a:latin typeface="Courier New"/>
                <a:cs typeface="Courier New"/>
              </a:rPr>
              <a:t>public class </a:t>
            </a:r>
            <a:r>
              <a:rPr lang="en-US" dirty="0" err="1">
                <a:latin typeface="Courier New"/>
                <a:cs typeface="Courier New"/>
              </a:rPr>
              <a:t>AllTests</a:t>
            </a:r>
            <a:r>
              <a:rPr lang="en-US" dirty="0">
                <a:latin typeface="Courier New"/>
                <a:cs typeface="Courier New"/>
              </a:rPr>
              <a:t> {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431696" y="3331711"/>
            <a:ext cx="873945" cy="1242565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32168" y="3008545"/>
            <a:ext cx="1911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Classes to include in the test suite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62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suites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Manually is not complex either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4285" y="2825972"/>
            <a:ext cx="8211403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import </a:t>
            </a:r>
            <a:r>
              <a:rPr lang="en-US" dirty="0" err="1">
                <a:latin typeface="Courier New"/>
                <a:cs typeface="Courier New"/>
              </a:rPr>
              <a:t>org.junit.runner.RunWith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import </a:t>
            </a:r>
            <a:r>
              <a:rPr lang="en-US" dirty="0" err="1">
                <a:latin typeface="Courier New"/>
                <a:cs typeface="Courier New"/>
              </a:rPr>
              <a:t>org.junit.runners.Suite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r>
              <a:rPr lang="en-US" dirty="0">
                <a:latin typeface="Courier New"/>
                <a:cs typeface="Courier New"/>
              </a:rPr>
              <a:t>import </a:t>
            </a:r>
            <a:r>
              <a:rPr lang="en-US" dirty="0" err="1">
                <a:latin typeface="Courier New"/>
                <a:cs typeface="Courier New"/>
              </a:rPr>
              <a:t>org.junit.runners.Suite.SuiteClasses</a:t>
            </a:r>
            <a:r>
              <a:rPr lang="en-US" dirty="0">
                <a:latin typeface="Courier New"/>
                <a:cs typeface="Courier New"/>
              </a:rPr>
              <a:t>;</a:t>
            </a:r>
          </a:p>
          <a:p>
            <a:endParaRPr lang="en-US" dirty="0">
              <a:latin typeface="Courier New"/>
              <a:cs typeface="Courier New"/>
            </a:endParaRP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@</a:t>
            </a:r>
            <a:r>
              <a:rPr lang="en-US" dirty="0" err="1">
                <a:latin typeface="Courier New"/>
                <a:cs typeface="Courier New"/>
              </a:rPr>
              <a:t>RunWith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 err="1">
                <a:latin typeface="Courier New"/>
                <a:cs typeface="Courier New"/>
              </a:rPr>
              <a:t>Suite.class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r>
              <a:rPr lang="en-US" dirty="0">
                <a:latin typeface="Courier New"/>
                <a:cs typeface="Courier New"/>
              </a:rPr>
              <a:t>@</a:t>
            </a:r>
            <a:r>
              <a:rPr lang="en-US" dirty="0" err="1">
                <a:latin typeface="Courier New"/>
                <a:cs typeface="Courier New"/>
              </a:rPr>
              <a:t>SuiteClasses</a:t>
            </a:r>
            <a:r>
              <a:rPr lang="en-US" dirty="0">
                <a:latin typeface="Courier New"/>
                <a:cs typeface="Courier New"/>
              </a:rPr>
              <a:t>({ </a:t>
            </a:r>
            <a:r>
              <a:rPr lang="en-US" dirty="0" err="1">
                <a:latin typeface="Courier New"/>
                <a:cs typeface="Courier New"/>
              </a:rPr>
              <a:t>GameTest.class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PlayerTest.class</a:t>
            </a:r>
            <a:r>
              <a:rPr lang="en-US" dirty="0">
                <a:latin typeface="Courier New"/>
                <a:cs typeface="Courier New"/>
              </a:rPr>
              <a:t> })</a:t>
            </a:r>
          </a:p>
          <a:p>
            <a:r>
              <a:rPr lang="en-US" dirty="0">
                <a:latin typeface="Courier New"/>
                <a:cs typeface="Courier New"/>
              </a:rPr>
              <a:t>public class </a:t>
            </a:r>
            <a:r>
              <a:rPr lang="en-US" dirty="0" err="1">
                <a:latin typeface="Courier New"/>
                <a:cs typeface="Courier New"/>
              </a:rPr>
              <a:t>AllTests</a:t>
            </a:r>
            <a:r>
              <a:rPr lang="en-US" dirty="0">
                <a:latin typeface="Courier New"/>
                <a:cs typeface="Courier New"/>
              </a:rPr>
              <a:t> {</a:t>
            </a:r>
          </a:p>
          <a:p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}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727926" y="5052185"/>
            <a:ext cx="2818442" cy="35501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46368" y="4947491"/>
            <a:ext cx="1911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Do not put code here…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8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JUnit</a:t>
            </a:r>
            <a:r>
              <a:rPr lang="en-US" dirty="0" smtClean="0"/>
              <a:t> execution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12875"/>
            <a:ext cx="5384616" cy="4683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Select a test runner &amp; create a new instance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the test(s) class(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es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) </a:t>
            </a:r>
            <a:endParaRPr lang="en-US" dirty="0" smtClean="0">
              <a:solidFill>
                <a:schemeClr val="bg1">
                  <a:lumMod val="95000"/>
                </a:schemeClr>
              </a:solidFill>
              <a:effectLst/>
            </a:endParaRPr>
          </a:p>
          <a:p>
            <a:r>
              <a:rPr lang="en-US" dirty="0" smtClean="0"/>
              <a:t>Invoke </a:t>
            </a:r>
            <a:r>
              <a:rPr lang="en-US" dirty="0"/>
              <a:t>any setup </a:t>
            </a:r>
            <a:r>
              <a:rPr lang="en-US" dirty="0" smtClean="0"/>
              <a:t>method(s) </a:t>
            </a:r>
            <a:r>
              <a:rPr lang="en-US" dirty="0"/>
              <a:t>on the test class </a:t>
            </a:r>
            <a:endParaRPr lang="en-US" dirty="0" smtClean="0"/>
          </a:p>
          <a:p>
            <a:r>
              <a:rPr lang="en-US" dirty="0" smtClean="0"/>
              <a:t>Run test method(s) </a:t>
            </a:r>
            <a:endParaRPr lang="en-US" dirty="0" smtClean="0">
              <a:effectLst/>
            </a:endParaRPr>
          </a:p>
          <a:p>
            <a:r>
              <a:rPr lang="en-US" dirty="0" smtClean="0"/>
              <a:t>Invoke </a:t>
            </a:r>
            <a:r>
              <a:rPr lang="en-US" dirty="0"/>
              <a:t>any teardown </a:t>
            </a:r>
            <a:r>
              <a:rPr lang="en-US" dirty="0" smtClean="0"/>
              <a:t>method(s) </a:t>
            </a:r>
            <a:r>
              <a:rPr lang="en-US" dirty="0"/>
              <a:t>on the test </a:t>
            </a:r>
            <a:r>
              <a:rPr lang="en-US" dirty="0" smtClean="0"/>
              <a:t>class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645307" y="1535242"/>
            <a:ext cx="1576913" cy="60014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Delegate to test runner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651657" y="2712339"/>
            <a:ext cx="1576913" cy="6001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651657" y="3880260"/>
            <a:ext cx="1576913" cy="6001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651657" y="5050439"/>
            <a:ext cx="1576913" cy="6001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Teardown</a:t>
            </a:r>
            <a:endParaRPr lang="en-US" dirty="0"/>
          </a:p>
        </p:txBody>
      </p:sp>
      <p:cxnSp>
        <p:nvCxnSpPr>
          <p:cNvPr id="10" name="Elbow Connector 9"/>
          <p:cNvCxnSpPr>
            <a:stCxn id="8" idx="3"/>
            <a:endCxn id="4" idx="3"/>
          </p:cNvCxnSpPr>
          <p:nvPr/>
        </p:nvCxnSpPr>
        <p:spPr>
          <a:xfrm flipH="1" flipV="1">
            <a:off x="8222220" y="1835313"/>
            <a:ext cx="6350" cy="3515197"/>
          </a:xfrm>
          <a:prstGeom prst="bentConnector3">
            <a:avLst>
              <a:gd name="adj1" fmla="val -360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4" idx="2"/>
            <a:endCxn id="6" idx="0"/>
          </p:cNvCxnSpPr>
          <p:nvPr/>
        </p:nvCxnSpPr>
        <p:spPr>
          <a:xfrm>
            <a:off x="7433764" y="2135383"/>
            <a:ext cx="6350" cy="576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440114" y="3312480"/>
            <a:ext cx="6350" cy="576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443289" y="4480401"/>
            <a:ext cx="6350" cy="576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669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Help creating </a:t>
            </a:r>
            <a:r>
              <a:rPr lang="en-US" i="1" dirty="0" smtClean="0"/>
              <a:t>test fixtures</a:t>
            </a:r>
          </a:p>
          <a:p>
            <a:pPr lvl="1"/>
            <a:r>
              <a:rPr lang="en-US" dirty="0" smtClean="0"/>
              <a:t>A set of objects needed to </a:t>
            </a:r>
            <a:r>
              <a:rPr lang="en-US" i="1" dirty="0" smtClean="0"/>
              <a:t>consistently</a:t>
            </a:r>
            <a:r>
              <a:rPr lang="en-US" dirty="0" smtClean="0"/>
              <a:t> run the test cases</a:t>
            </a:r>
          </a:p>
          <a:p>
            <a:r>
              <a:rPr lang="en-US" dirty="0" smtClean="0"/>
              <a:t>Defined using the annotations:</a:t>
            </a:r>
          </a:p>
          <a:p>
            <a:pPr marL="457200" lvl="1" indent="0">
              <a:buNone/>
            </a:pPr>
            <a:r>
              <a:rPr lang="en-US" sz="2400" dirty="0">
                <a:latin typeface="Courier New"/>
                <a:cs typeface="Courier New"/>
              </a:rPr>
              <a:t>@Before</a:t>
            </a:r>
          </a:p>
          <a:p>
            <a:pPr marL="457200" lvl="1" indent="0">
              <a:buNone/>
            </a:pPr>
            <a:r>
              <a:rPr lang="en-US" sz="2400" dirty="0">
                <a:latin typeface="Courier New"/>
                <a:cs typeface="Courier New"/>
              </a:rPr>
              <a:t>public void &lt;</a:t>
            </a:r>
            <a:r>
              <a:rPr lang="en-US" sz="2400" i="1" dirty="0" err="1">
                <a:latin typeface="Courier New"/>
                <a:cs typeface="Courier New"/>
              </a:rPr>
              <a:t>methodName</a:t>
            </a:r>
            <a:r>
              <a:rPr lang="en-US" sz="2400" dirty="0">
                <a:latin typeface="Courier New"/>
                <a:cs typeface="Courier New"/>
              </a:rPr>
              <a:t>&gt;() { … }</a:t>
            </a:r>
          </a:p>
          <a:p>
            <a:pPr lvl="1">
              <a:buFontTx/>
              <a:buChar char="-"/>
            </a:pPr>
            <a:r>
              <a:rPr lang="en-US" dirty="0" smtClean="0"/>
              <a:t>or -</a:t>
            </a:r>
          </a:p>
          <a:p>
            <a:pPr marL="457200" lvl="1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@</a:t>
            </a:r>
            <a:r>
              <a:rPr lang="en-US" sz="2400" dirty="0" err="1" smtClean="0">
                <a:latin typeface="Courier New"/>
                <a:cs typeface="Courier New"/>
              </a:rPr>
              <a:t>BeforeClass</a:t>
            </a:r>
            <a:endParaRPr lang="en-US" sz="24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static public void &lt;</a:t>
            </a:r>
            <a:r>
              <a:rPr lang="en-US" sz="2400" i="1" dirty="0" err="1" smtClean="0">
                <a:latin typeface="Courier New"/>
                <a:cs typeface="Courier New"/>
              </a:rPr>
              <a:t>methodName</a:t>
            </a:r>
            <a:r>
              <a:rPr lang="en-US" sz="2400" dirty="0" smtClean="0">
                <a:latin typeface="Courier New"/>
                <a:cs typeface="Courier New"/>
              </a:rPr>
              <a:t>&gt;() { … }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56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Help creating </a:t>
            </a:r>
            <a:r>
              <a:rPr lang="en-US" i="1" dirty="0" smtClean="0"/>
              <a:t>test fixtures</a:t>
            </a:r>
          </a:p>
          <a:p>
            <a:pPr lvl="1"/>
            <a:r>
              <a:rPr lang="en-US" dirty="0" smtClean="0"/>
              <a:t>A set of objects needed to </a:t>
            </a:r>
            <a:r>
              <a:rPr lang="en-US" i="1" dirty="0" smtClean="0"/>
              <a:t>consistently</a:t>
            </a:r>
            <a:r>
              <a:rPr lang="en-US" dirty="0" smtClean="0"/>
              <a:t> run the test cases</a:t>
            </a:r>
          </a:p>
          <a:p>
            <a:r>
              <a:rPr lang="en-US" dirty="0" smtClean="0"/>
              <a:t>Defined using the annotations:</a:t>
            </a:r>
          </a:p>
          <a:p>
            <a:pPr marL="457200" lvl="1" indent="0">
              <a:buNone/>
            </a:pPr>
            <a:r>
              <a:rPr lang="en-US" sz="2400" dirty="0">
                <a:latin typeface="Courier New"/>
                <a:cs typeface="Courier New"/>
              </a:rPr>
              <a:t>@Before</a:t>
            </a:r>
          </a:p>
          <a:p>
            <a:pPr marL="457200" lvl="1" indent="0">
              <a:buNone/>
            </a:pPr>
            <a:r>
              <a:rPr lang="en-US" sz="2400" dirty="0">
                <a:latin typeface="Courier New"/>
                <a:cs typeface="Courier New"/>
              </a:rPr>
              <a:t>public void &lt;</a:t>
            </a:r>
            <a:r>
              <a:rPr lang="en-US" sz="2400" i="1" dirty="0" err="1">
                <a:latin typeface="Courier New"/>
                <a:cs typeface="Courier New"/>
              </a:rPr>
              <a:t>methodName</a:t>
            </a:r>
            <a:r>
              <a:rPr lang="en-US" sz="2400" dirty="0">
                <a:latin typeface="Courier New"/>
                <a:cs typeface="Courier New"/>
              </a:rPr>
              <a:t>&gt;() { … }</a:t>
            </a:r>
          </a:p>
          <a:p>
            <a:pPr lvl="1">
              <a:buFontTx/>
              <a:buChar char="-"/>
            </a:pPr>
            <a:r>
              <a:rPr lang="en-US" dirty="0" smtClean="0"/>
              <a:t>or -</a:t>
            </a:r>
          </a:p>
          <a:p>
            <a:pPr marL="457200" lvl="1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@</a:t>
            </a:r>
            <a:r>
              <a:rPr lang="en-US" sz="2400" dirty="0" err="1" smtClean="0">
                <a:latin typeface="Courier New"/>
                <a:cs typeface="Courier New"/>
              </a:rPr>
              <a:t>BeforeClass</a:t>
            </a:r>
            <a:endParaRPr lang="en-US" sz="24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s</a:t>
            </a:r>
            <a:r>
              <a:rPr lang="en-US" sz="2400" dirty="0" smtClean="0">
                <a:latin typeface="Courier New"/>
                <a:cs typeface="Courier New"/>
              </a:rPr>
              <a:t>tatic public void &lt;</a:t>
            </a:r>
            <a:r>
              <a:rPr lang="en-US" sz="2400" i="1" dirty="0" err="1" smtClean="0">
                <a:latin typeface="Courier New"/>
                <a:cs typeface="Courier New"/>
              </a:rPr>
              <a:t>methodName</a:t>
            </a:r>
            <a:r>
              <a:rPr lang="en-US" sz="2400" dirty="0" smtClean="0">
                <a:latin typeface="Courier New"/>
                <a:cs typeface="Courier New"/>
              </a:rPr>
              <a:t>&gt;() { … }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15616" y="3284984"/>
            <a:ext cx="2232796" cy="502443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15615" y="4505784"/>
            <a:ext cx="2373129" cy="502443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endCxn id="6" idx="3"/>
          </p:cNvCxnSpPr>
          <p:nvPr/>
        </p:nvCxnSpPr>
        <p:spPr>
          <a:xfrm flipH="1">
            <a:off x="3348412" y="3536206"/>
            <a:ext cx="3883756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32168" y="2797542"/>
            <a:ext cx="1911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Runs before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test method is invoked =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runs n times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500812" y="4777232"/>
            <a:ext cx="3731356" cy="33094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32168" y="4551700"/>
            <a:ext cx="1911832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Runs before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any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test method is invoked = </a:t>
            </a:r>
            <a:r>
              <a:rPr lang="en-US" i="1" dirty="0" smtClean="0">
                <a:solidFill>
                  <a:schemeClr val="accent1">
                    <a:lumMod val="75000"/>
                  </a:schemeClr>
                </a:solidFill>
              </a:rPr>
              <a:t>runs once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126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JUnit</a:t>
            </a:r>
            <a:r>
              <a:rPr lang="en-US" dirty="0" smtClean="0"/>
              <a:t> execution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12875"/>
            <a:ext cx="5384616" cy="4683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Select a test runner &amp; create a new instance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the test(s) class(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es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) </a:t>
            </a:r>
            <a:endParaRPr lang="en-US" dirty="0" smtClean="0">
              <a:solidFill>
                <a:schemeClr val="bg1">
                  <a:lumMod val="95000"/>
                </a:schemeClr>
              </a:solidFill>
              <a:effectLst/>
            </a:endParaRPr>
          </a:p>
          <a:p>
            <a:r>
              <a:rPr lang="en-US" dirty="0" smtClean="0">
                <a:solidFill>
                  <a:srgbClr val="F2F2F2"/>
                </a:solidFill>
              </a:rPr>
              <a:t>Invoke </a:t>
            </a:r>
            <a:r>
              <a:rPr lang="en-US" dirty="0">
                <a:solidFill>
                  <a:srgbClr val="F2F2F2"/>
                </a:solidFill>
              </a:rPr>
              <a:t>any setup </a:t>
            </a:r>
            <a:r>
              <a:rPr lang="en-US" dirty="0" smtClean="0">
                <a:solidFill>
                  <a:srgbClr val="F2F2F2"/>
                </a:solidFill>
              </a:rPr>
              <a:t>method(s) </a:t>
            </a:r>
            <a:r>
              <a:rPr lang="en-US" dirty="0">
                <a:solidFill>
                  <a:srgbClr val="F2F2F2"/>
                </a:solidFill>
              </a:rPr>
              <a:t>on the test class </a:t>
            </a:r>
            <a:endParaRPr lang="en-US" dirty="0" smtClean="0">
              <a:solidFill>
                <a:srgbClr val="F2F2F2"/>
              </a:solidFill>
            </a:endParaRPr>
          </a:p>
          <a:p>
            <a:r>
              <a:rPr lang="en-US" dirty="0" smtClean="0"/>
              <a:t>Run test method(s) </a:t>
            </a:r>
            <a:endParaRPr lang="en-US" dirty="0" smtClean="0">
              <a:effectLst/>
            </a:endParaRPr>
          </a:p>
          <a:p>
            <a:r>
              <a:rPr lang="en-US" dirty="0" smtClean="0"/>
              <a:t>Invoke </a:t>
            </a:r>
            <a:r>
              <a:rPr lang="en-US" dirty="0"/>
              <a:t>any teardown </a:t>
            </a:r>
            <a:r>
              <a:rPr lang="en-US" dirty="0" smtClean="0"/>
              <a:t>method(s) </a:t>
            </a:r>
            <a:r>
              <a:rPr lang="en-US" dirty="0"/>
              <a:t>on the test </a:t>
            </a:r>
            <a:r>
              <a:rPr lang="en-US" dirty="0" smtClean="0"/>
              <a:t>class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645307" y="1535242"/>
            <a:ext cx="1576913" cy="60014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Delegate to test runner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651657" y="2712339"/>
            <a:ext cx="1576913" cy="60014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651657" y="3880260"/>
            <a:ext cx="1576913" cy="6001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651657" y="5050439"/>
            <a:ext cx="1576913" cy="6001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Teardown</a:t>
            </a:r>
            <a:endParaRPr lang="en-US" dirty="0"/>
          </a:p>
        </p:txBody>
      </p:sp>
      <p:cxnSp>
        <p:nvCxnSpPr>
          <p:cNvPr id="10" name="Elbow Connector 9"/>
          <p:cNvCxnSpPr>
            <a:stCxn id="8" idx="3"/>
            <a:endCxn id="4" idx="3"/>
          </p:cNvCxnSpPr>
          <p:nvPr/>
        </p:nvCxnSpPr>
        <p:spPr>
          <a:xfrm flipH="1" flipV="1">
            <a:off x="8222220" y="1835313"/>
            <a:ext cx="6350" cy="3515197"/>
          </a:xfrm>
          <a:prstGeom prst="bentConnector3">
            <a:avLst>
              <a:gd name="adj1" fmla="val -360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4" idx="2"/>
            <a:endCxn id="6" idx="0"/>
          </p:cNvCxnSpPr>
          <p:nvPr/>
        </p:nvCxnSpPr>
        <p:spPr>
          <a:xfrm>
            <a:off x="7433764" y="2135383"/>
            <a:ext cx="6350" cy="576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440114" y="3312480"/>
            <a:ext cx="6350" cy="576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443289" y="4480401"/>
            <a:ext cx="6350" cy="576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634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JUnit</a:t>
            </a:r>
            <a:r>
              <a:rPr lang="en-US" dirty="0" smtClean="0"/>
              <a:t> execution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12875"/>
            <a:ext cx="5384616" cy="46831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Select a test runner &amp; create a new instance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the test(s) class(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es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) </a:t>
            </a:r>
            <a:endParaRPr lang="en-US" dirty="0" smtClean="0">
              <a:solidFill>
                <a:schemeClr val="bg1">
                  <a:lumMod val="95000"/>
                </a:schemeClr>
              </a:solidFill>
              <a:effectLst/>
            </a:endParaRPr>
          </a:p>
          <a:p>
            <a:r>
              <a:rPr lang="en-US" dirty="0" smtClean="0">
                <a:solidFill>
                  <a:srgbClr val="F2F2F2"/>
                </a:solidFill>
              </a:rPr>
              <a:t>Invoke </a:t>
            </a:r>
            <a:r>
              <a:rPr lang="en-US" dirty="0">
                <a:solidFill>
                  <a:srgbClr val="F2F2F2"/>
                </a:solidFill>
              </a:rPr>
              <a:t>any setup </a:t>
            </a:r>
            <a:r>
              <a:rPr lang="en-US" dirty="0" smtClean="0">
                <a:solidFill>
                  <a:srgbClr val="F2F2F2"/>
                </a:solidFill>
              </a:rPr>
              <a:t>method(s) </a:t>
            </a:r>
            <a:r>
              <a:rPr lang="en-US" dirty="0">
                <a:solidFill>
                  <a:srgbClr val="F2F2F2"/>
                </a:solidFill>
              </a:rPr>
              <a:t>on the test class </a:t>
            </a:r>
            <a:endParaRPr lang="en-US" dirty="0" smtClean="0">
              <a:solidFill>
                <a:srgbClr val="F2F2F2"/>
              </a:solidFill>
            </a:endParaRPr>
          </a:p>
          <a:p>
            <a:r>
              <a:rPr lang="en-US" dirty="0" smtClean="0">
                <a:solidFill>
                  <a:srgbClr val="F2F2F2"/>
                </a:solidFill>
              </a:rPr>
              <a:t>Run test method(s) </a:t>
            </a:r>
            <a:endParaRPr lang="en-US" dirty="0" smtClean="0">
              <a:solidFill>
                <a:srgbClr val="F2F2F2"/>
              </a:solidFill>
              <a:effectLst/>
            </a:endParaRPr>
          </a:p>
          <a:p>
            <a:r>
              <a:rPr lang="en-US" dirty="0" smtClean="0"/>
              <a:t>Invoke </a:t>
            </a:r>
            <a:r>
              <a:rPr lang="en-US" dirty="0"/>
              <a:t>any teardown </a:t>
            </a:r>
            <a:r>
              <a:rPr lang="en-US" dirty="0" smtClean="0"/>
              <a:t>method(s) </a:t>
            </a:r>
            <a:r>
              <a:rPr lang="en-US" dirty="0"/>
              <a:t>on the test </a:t>
            </a:r>
            <a:r>
              <a:rPr lang="en-US" dirty="0" smtClean="0"/>
              <a:t>class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645307" y="1535242"/>
            <a:ext cx="1576913" cy="60014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Delegate to test runner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651657" y="2712339"/>
            <a:ext cx="1576913" cy="60014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651657" y="3880260"/>
            <a:ext cx="1576913" cy="60014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651657" y="5050439"/>
            <a:ext cx="1576913" cy="6001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Teardown</a:t>
            </a:r>
            <a:endParaRPr lang="en-US" dirty="0"/>
          </a:p>
        </p:txBody>
      </p:sp>
      <p:cxnSp>
        <p:nvCxnSpPr>
          <p:cNvPr id="10" name="Elbow Connector 9"/>
          <p:cNvCxnSpPr>
            <a:stCxn id="8" idx="3"/>
            <a:endCxn id="4" idx="3"/>
          </p:cNvCxnSpPr>
          <p:nvPr/>
        </p:nvCxnSpPr>
        <p:spPr>
          <a:xfrm flipH="1" flipV="1">
            <a:off x="8222220" y="1835313"/>
            <a:ext cx="6350" cy="3515197"/>
          </a:xfrm>
          <a:prstGeom prst="bentConnector3">
            <a:avLst>
              <a:gd name="adj1" fmla="val -360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4" idx="2"/>
            <a:endCxn id="6" idx="0"/>
          </p:cNvCxnSpPr>
          <p:nvPr/>
        </p:nvCxnSpPr>
        <p:spPr>
          <a:xfrm>
            <a:off x="7433764" y="2135383"/>
            <a:ext cx="6350" cy="576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440114" y="3312480"/>
            <a:ext cx="6350" cy="576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443289" y="4480401"/>
            <a:ext cx="6350" cy="576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248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Decision on experiment topic.pptx</Template>
  <TotalTime>15842</TotalTime>
  <Words>6778</Words>
  <Application>Microsoft Macintosh PowerPoint</Application>
  <PresentationFormat>On-screen Show (4:3)</PresentationFormat>
  <Paragraphs>1730</Paragraphs>
  <Slides>225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225</vt:i4>
      </vt:variant>
    </vt:vector>
  </HeadingPairs>
  <TitlesOfParts>
    <vt:vector size="226" baseType="lpstr">
      <vt:lpstr>Default Design</vt:lpstr>
      <vt:lpstr>UT &amp; TDD Seminar</vt:lpstr>
      <vt:lpstr>Organization</vt:lpstr>
      <vt:lpstr>PowerPoint Presentation</vt:lpstr>
      <vt:lpstr>Overall goal</vt:lpstr>
      <vt:lpstr>An Experiment?</vt:lpstr>
      <vt:lpstr>Any special requirements?</vt:lpstr>
      <vt:lpstr>Important clarification</vt:lpstr>
      <vt:lpstr>Unit testing (UT)</vt:lpstr>
      <vt:lpstr>Open discussion</vt:lpstr>
      <vt:lpstr>Open discussion</vt:lpstr>
      <vt:lpstr>Open discussion</vt:lpstr>
      <vt:lpstr>Open discussion</vt:lpstr>
      <vt:lpstr>Open discussion</vt:lpstr>
      <vt:lpstr>UT &amp; TDD Seminar</vt:lpstr>
      <vt:lpstr>We can promise…</vt:lpstr>
      <vt:lpstr>Today</vt:lpstr>
      <vt:lpstr>Schedule</vt:lpstr>
      <vt:lpstr>Ready?</vt:lpstr>
      <vt:lpstr>Recommended book</vt:lpstr>
      <vt:lpstr>Slicing</vt:lpstr>
      <vt:lpstr>Splitting stories</vt:lpstr>
      <vt:lpstr>A word of warning</vt:lpstr>
      <vt:lpstr>Coding</vt:lpstr>
      <vt:lpstr>Coding</vt:lpstr>
      <vt:lpstr>Coding</vt:lpstr>
      <vt:lpstr>Coding</vt:lpstr>
      <vt:lpstr>Trivial (but illustrative) example</vt:lpstr>
      <vt:lpstr>Discussion</vt:lpstr>
      <vt:lpstr>Discussion</vt:lpstr>
      <vt:lpstr>Discussion</vt:lpstr>
      <vt:lpstr>Trivial (but illustrative) example</vt:lpstr>
      <vt:lpstr>Code</vt:lpstr>
      <vt:lpstr>Code  (with some defensive elements)</vt:lpstr>
      <vt:lpstr>Test last approaches</vt:lpstr>
      <vt:lpstr>Test last</vt:lpstr>
      <vt:lpstr>Discussion</vt:lpstr>
      <vt:lpstr>Incremental test last</vt:lpstr>
      <vt:lpstr>Incremental test-last</vt:lpstr>
      <vt:lpstr>Incremental test last</vt:lpstr>
      <vt:lpstr>JUnit basics</vt:lpstr>
      <vt:lpstr>Some facts about JUnit</vt:lpstr>
      <vt:lpstr>Basic Concepts</vt:lpstr>
      <vt:lpstr>Assertions</vt:lpstr>
      <vt:lpstr>Test methods</vt:lpstr>
      <vt:lpstr>Test methods</vt:lpstr>
      <vt:lpstr>Test methods</vt:lpstr>
      <vt:lpstr>Test methods</vt:lpstr>
      <vt:lpstr>Test methods</vt:lpstr>
      <vt:lpstr>Test methods</vt:lpstr>
      <vt:lpstr>Typical test class structure</vt:lpstr>
      <vt:lpstr>Typical code organization</vt:lpstr>
      <vt:lpstr>JUnit &amp; Eclipse</vt:lpstr>
      <vt:lpstr>One point here…</vt:lpstr>
      <vt:lpstr>JUnit basics</vt:lpstr>
      <vt:lpstr>Summary of good practices</vt:lpstr>
      <vt:lpstr>Target</vt:lpstr>
      <vt:lpstr>JUnit test method execution window</vt:lpstr>
      <vt:lpstr>Results for Fibonacci class</vt:lpstr>
      <vt:lpstr>Results for Fibonacci class</vt:lpstr>
      <vt:lpstr>Results for Fibonacci class</vt:lpstr>
      <vt:lpstr>Results for Fibonacci class</vt:lpstr>
      <vt:lpstr>Results for Fibonacci class</vt:lpstr>
      <vt:lpstr>Trivial (but illustrative) example</vt:lpstr>
      <vt:lpstr>Results for Fibonacci class</vt:lpstr>
      <vt:lpstr>Summary of good practices</vt:lpstr>
      <vt:lpstr>Parameterized tests</vt:lpstr>
      <vt:lpstr>Parameterized tests</vt:lpstr>
      <vt:lpstr>Parameterized tests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for Fibonacci class</vt:lpstr>
      <vt:lpstr>Slicing criteria</vt:lpstr>
      <vt:lpstr>Up-front design</vt:lpstr>
      <vt:lpstr>Up-front design</vt:lpstr>
      <vt:lpstr>Up-front design</vt:lpstr>
      <vt:lpstr>Up-front design</vt:lpstr>
      <vt:lpstr>List of slices  (I have some concerns about order)</vt:lpstr>
      <vt:lpstr>List of slices </vt:lpstr>
      <vt:lpstr>JUnit intermediate concepts</vt:lpstr>
      <vt:lpstr>JUnit execution cycle</vt:lpstr>
      <vt:lpstr>Test runner selection</vt:lpstr>
      <vt:lpstr>Test runner selection</vt:lpstr>
      <vt:lpstr>Test runner selection</vt:lpstr>
      <vt:lpstr>Test runner selection</vt:lpstr>
      <vt:lpstr>Test runner selection</vt:lpstr>
      <vt:lpstr>Eclipse graphical built-in test runner</vt:lpstr>
      <vt:lpstr>Test suites</vt:lpstr>
      <vt:lpstr>Test suites</vt:lpstr>
      <vt:lpstr>Test suites</vt:lpstr>
      <vt:lpstr>Test suites</vt:lpstr>
      <vt:lpstr>Test suites</vt:lpstr>
      <vt:lpstr>JUnit execution cycle</vt:lpstr>
      <vt:lpstr>Setup methods</vt:lpstr>
      <vt:lpstr>Setup methods</vt:lpstr>
      <vt:lpstr>JUnit execution cycle</vt:lpstr>
      <vt:lpstr>JUnit execution cycle</vt:lpstr>
      <vt:lpstr>Teardown methods</vt:lpstr>
      <vt:lpstr>Teardown methods</vt:lpstr>
      <vt:lpstr>Junit intermediate concepts</vt:lpstr>
      <vt:lpstr>Let’s start with the Player class</vt:lpstr>
      <vt:lpstr>May work, or not…</vt:lpstr>
      <vt:lpstr>Summary of good practices</vt:lpstr>
      <vt:lpstr>Correct approach</vt:lpstr>
      <vt:lpstr>Correct approach</vt:lpstr>
      <vt:lpstr>List of slices </vt:lpstr>
      <vt:lpstr>Let’s review the tests on Game</vt:lpstr>
      <vt:lpstr>Let’s review the tests on Game</vt:lpstr>
      <vt:lpstr>Let’s review the tests on Game</vt:lpstr>
      <vt:lpstr>Let’s review the tests on Game</vt:lpstr>
      <vt:lpstr>Let’s review the tests on Game</vt:lpstr>
      <vt:lpstr>Let’s review the tests on Game</vt:lpstr>
      <vt:lpstr>Tests on Game not yet satisfactory</vt:lpstr>
      <vt:lpstr>Tests on Game not yet satisfactory</vt:lpstr>
      <vt:lpstr>Last issue in Game class</vt:lpstr>
      <vt:lpstr>Last issue in Game class</vt:lpstr>
      <vt:lpstr>Dependence injection</vt:lpstr>
      <vt:lpstr>Extend the original Player into a stub MyPlayer</vt:lpstr>
      <vt:lpstr>Bypass the addPoint()method to quickly initialize points</vt:lpstr>
      <vt:lpstr>Use with the tests</vt:lpstr>
      <vt:lpstr>Finally</vt:lpstr>
      <vt:lpstr>Solo exercise</vt:lpstr>
      <vt:lpstr>Summary of good practices</vt:lpstr>
      <vt:lpstr>Summary of good practices</vt:lpstr>
      <vt:lpstr>Today</vt:lpstr>
      <vt:lpstr>Test-Driven Development</vt:lpstr>
      <vt:lpstr>Recommended book</vt:lpstr>
      <vt:lpstr>Introduction</vt:lpstr>
      <vt:lpstr>How to avoid fear?</vt:lpstr>
      <vt:lpstr>Test-first approach</vt:lpstr>
      <vt:lpstr>TDD mantra</vt:lpstr>
      <vt:lpstr>How to perform the 3 steps?</vt:lpstr>
      <vt:lpstr>(3  1)  Move to the next tiny functionality</vt:lpstr>
      <vt:lpstr>(3  1)  Move to the next tiny functionality</vt:lpstr>
      <vt:lpstr>Slicing strategies in TDD context</vt:lpstr>
      <vt:lpstr>TennisGame</vt:lpstr>
      <vt:lpstr>Slicing strategies in TDD context</vt:lpstr>
      <vt:lpstr>Slicing strategies</vt:lpstr>
      <vt:lpstr>Details vs. the “big picture”</vt:lpstr>
      <vt:lpstr>Uncertain territory vs. the familiar</vt:lpstr>
      <vt:lpstr>Highest value vs. the “low-hanging fruits”</vt:lpstr>
      <vt:lpstr>Happy paths vs. error situations.</vt:lpstr>
      <vt:lpstr>Slicing criteria</vt:lpstr>
      <vt:lpstr>(1  2)  Make tests work</vt:lpstr>
      <vt:lpstr>Add missing elements (three images are worth three thousand words)</vt:lpstr>
      <vt:lpstr>Add missing elements (three images are worth three thousand words)</vt:lpstr>
      <vt:lpstr>Add missing elements (three images are worth three thousand words)</vt:lpstr>
      <vt:lpstr>Fake responses (with constants)</vt:lpstr>
      <vt:lpstr>Fake responses (with constants)</vt:lpstr>
      <vt:lpstr>Replace constants with expressions (again pictures)</vt:lpstr>
      <vt:lpstr>Replace constants with expressions (again pictures)</vt:lpstr>
      <vt:lpstr>Replace constants with expressions (again pictures)</vt:lpstr>
      <vt:lpstr>(1  2)  Make tests work</vt:lpstr>
      <vt:lpstr>(2  3)  Refactor code</vt:lpstr>
      <vt:lpstr>TDD benefits and drawbacks</vt:lpstr>
      <vt:lpstr>Group exercise</vt:lpstr>
      <vt:lpstr>Group exercise</vt:lpstr>
      <vt:lpstr>Solo exercise</vt:lpstr>
      <vt:lpstr>Tasks?</vt:lpstr>
      <vt:lpstr>Test doubles</vt:lpstr>
      <vt:lpstr>Test doubles</vt:lpstr>
      <vt:lpstr>Test doubles are useful for</vt:lpstr>
      <vt:lpstr>Test doubles are useful for</vt:lpstr>
      <vt:lpstr>Test doubles are useful for</vt:lpstr>
      <vt:lpstr>Test doubles are useful for</vt:lpstr>
      <vt:lpstr>Test doubles are useful for</vt:lpstr>
      <vt:lpstr>Summary of good practices</vt:lpstr>
      <vt:lpstr>Test doubles are useful for</vt:lpstr>
      <vt:lpstr>Test doubles are useful for</vt:lpstr>
      <vt:lpstr>Types of test doubles</vt:lpstr>
      <vt:lpstr>Example Stub</vt:lpstr>
      <vt:lpstr>Example Fake</vt:lpstr>
      <vt:lpstr>Example Spy</vt:lpstr>
      <vt:lpstr>Types of UT testing</vt:lpstr>
      <vt:lpstr>Types of UT testing</vt:lpstr>
      <vt:lpstr>Mocks</vt:lpstr>
      <vt:lpstr>Mocks</vt:lpstr>
      <vt:lpstr>Mock</vt:lpstr>
      <vt:lpstr>Mock</vt:lpstr>
      <vt:lpstr>Summary of good practices</vt:lpstr>
      <vt:lpstr>JUnit intermediate concepts</vt:lpstr>
      <vt:lpstr>Testable design</vt:lpstr>
      <vt:lpstr>Testable design</vt:lpstr>
      <vt:lpstr>Reasons?</vt:lpstr>
      <vt:lpstr>Reasons?</vt:lpstr>
      <vt:lpstr>Special case: Singleton</vt:lpstr>
      <vt:lpstr>Good practices</vt:lpstr>
      <vt:lpstr>TDD on legacy codebases</vt:lpstr>
      <vt:lpstr>TDD on legacy code</vt:lpstr>
      <vt:lpstr>Recommended book</vt:lpstr>
      <vt:lpstr>TDD with existing codebases</vt:lpstr>
      <vt:lpstr>TDD with existing codebases</vt:lpstr>
      <vt:lpstr>Characterization tests</vt:lpstr>
      <vt:lpstr>TDD with existing codebases</vt:lpstr>
      <vt:lpstr>Change point</vt:lpstr>
      <vt:lpstr>TDD with existing codebases</vt:lpstr>
      <vt:lpstr>Test for the functionality to add (and make it fail)</vt:lpstr>
      <vt:lpstr>TDD with existing codebases</vt:lpstr>
      <vt:lpstr>Change point</vt:lpstr>
      <vt:lpstr>TDD with existing codebases</vt:lpstr>
      <vt:lpstr>Characterization tests</vt:lpstr>
      <vt:lpstr>TDD with existing codebases</vt:lpstr>
      <vt:lpstr>Changes</vt:lpstr>
      <vt:lpstr>TDD with existing codebases</vt:lpstr>
      <vt:lpstr>TDD on legacy codebases</vt:lpstr>
      <vt:lpstr>JUnit advanced concepts</vt:lpstr>
      <vt:lpstr>Built-in rules</vt:lpstr>
      <vt:lpstr>An example</vt:lpstr>
      <vt:lpstr>An example</vt:lpstr>
      <vt:lpstr>Interface org.junit.rules.TestRule</vt:lpstr>
      <vt:lpstr>Somewhat simpler…</vt:lpstr>
      <vt:lpstr>Somewhat simpler…</vt:lpstr>
      <vt:lpstr>Somewhat simpler…in practice</vt:lpstr>
      <vt:lpstr>Rule usage</vt:lpstr>
      <vt:lpstr>But, what for….?</vt:lpstr>
      <vt:lpstr>Some useful built-in rules Global timeout</vt:lpstr>
      <vt:lpstr>Some useful built-in rules Temporary folder/files</vt:lpstr>
      <vt:lpstr>Some useful built-in rules Test cases’ names</vt:lpstr>
      <vt:lpstr>Some useful built-in rules Expected exception</vt:lpstr>
      <vt:lpstr>Some useful built-in rules Others</vt:lpstr>
      <vt:lpstr>A word of caution</vt:lpstr>
      <vt:lpstr>Class RuleChain</vt:lpstr>
      <vt:lpstr>Solo exercise</vt:lpstr>
    </vt:vector>
  </TitlesOfParts>
  <Company>Universidad Politécnica de Madrid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Oscar Dieste</dc:creator>
  <cp:lastModifiedBy>Oscar Dieste</cp:lastModifiedBy>
  <cp:revision>219</cp:revision>
  <dcterms:created xsi:type="dcterms:W3CDTF">2014-03-29T10:18:35Z</dcterms:created>
  <dcterms:modified xsi:type="dcterms:W3CDTF">2014-04-10T07:30:12Z</dcterms:modified>
</cp:coreProperties>
</file>